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0.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60" r:id="rId2"/>
    <p:sldId id="268" r:id="rId3"/>
    <p:sldId id="266" r:id="rId4"/>
    <p:sldId id="257" r:id="rId5"/>
    <p:sldId id="270" r:id="rId6"/>
    <p:sldId id="258" r:id="rId7"/>
    <p:sldId id="277" r:id="rId8"/>
    <p:sldId id="278" r:id="rId9"/>
    <p:sldId id="279" r:id="rId10"/>
    <p:sldId id="281" r:id="rId11"/>
    <p:sldId id="283" r:id="rId12"/>
    <p:sldId id="282" r:id="rId13"/>
    <p:sldId id="259" r:id="rId14"/>
    <p:sldId id="285" r:id="rId15"/>
    <p:sldId id="290" r:id="rId16"/>
    <p:sldId id="292" r:id="rId17"/>
    <p:sldId id="287" r:id="rId18"/>
    <p:sldId id="288" r:id="rId19"/>
    <p:sldId id="289" r:id="rId20"/>
    <p:sldId id="291" r:id="rId21"/>
    <p:sldId id="293" r:id="rId22"/>
    <p:sldId id="298" r:id="rId23"/>
    <p:sldId id="294" r:id="rId24"/>
    <p:sldId id="295" r:id="rId25"/>
    <p:sldId id="299" r:id="rId26"/>
    <p:sldId id="296" r:id="rId27"/>
    <p:sldId id="300" r:id="rId28"/>
    <p:sldId id="297" r:id="rId29"/>
    <p:sldId id="301" r:id="rId30"/>
    <p:sldId id="302" r:id="rId31"/>
    <p:sldId id="267" r:id="rId32"/>
    <p:sldId id="274" r:id="rId33"/>
    <p:sldId id="275" r:id="rId34"/>
    <p:sldId id="264" r:id="rId35"/>
    <p:sldId id="276" r:id="rId36"/>
    <p:sldId id="272" r:id="rId37"/>
    <p:sldId id="303" r:id="rId38"/>
    <p:sldId id="263" r:id="rId39"/>
  </p:sldIdLst>
  <p:sldSz cx="12192000" cy="6858000"/>
  <p:notesSz cx="6858000" cy="9144000"/>
  <p:embeddedFontLst>
    <p:embeddedFont>
      <p:font typeface="Rabiohead" panose="020B0604020202020204" charset="0"/>
      <p:regular r:id="rId41"/>
    </p:embeddedFont>
    <p:embeddedFont>
      <p:font typeface="Helvetica" panose="020B0604020202020204" pitchFamily="34" charset="0"/>
      <p:regular r:id="rId42"/>
      <p:bold r:id="rId43"/>
      <p:italic r:id="rId44"/>
      <p:boldItalic r:id="rId45"/>
    </p:embeddedFont>
    <p:embeddedFont>
      <p:font typeface="Segoe UI Light" panose="020B0502040204020203" pitchFamily="34" charset="0"/>
      <p:regular r:id="rId46"/>
    </p:embeddedFont>
    <p:embeddedFont>
      <p:font typeface="Calibri Light" panose="020F0302020204030204" pitchFamily="34" charset="0"/>
      <p:regular r:id="rId47"/>
      <p:italic r:id="rId48"/>
    </p:embeddedFont>
    <p:embeddedFont>
      <p:font typeface="Calibri" panose="020F0502020204030204" pitchFamily="34" charset="0"/>
      <p:regular r:id="rId49"/>
      <p:bold r:id="rId50"/>
      <p:italic r:id="rId51"/>
      <p:boldItalic r:id="rId52"/>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91BEFF"/>
    <a:srgbClr val="93D1FF"/>
    <a:srgbClr val="0072C5"/>
    <a:srgbClr val="059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80599" autoAdjust="0"/>
  </p:normalViewPr>
  <p:slideViewPr>
    <p:cSldViewPr snapToGrid="0" showGuides="1">
      <p:cViewPr varScale="1">
        <p:scale>
          <a:sx n="73" d="100"/>
          <a:sy n="73" d="100"/>
        </p:scale>
        <p:origin x="40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08/06/2015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nallixtechuk.sharepoint.com/sites/techspecportal/moises/SitePages/Home.aspx"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u5.salesforce.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k2corp.sharepoint.com/sites/AppitDenallix/EMEADenallix/_layouts/15/start.aspx#/SitePages/Home.aspx"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denallixtechuk.sharepoint.com/sites/techspecportal/moises/SitePages/Home.aspx" TargetMode="External"/><Relationship Id="rId4" Type="http://schemas.openxmlformats.org/officeDocument/2006/relationships/hyperlink" Target="https://denallixtechuk.sharepoint.com/sites/techspecportal/SitePages/Home.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Me </a:t>
            </a:r>
            <a:r>
              <a:rPr lang="en-GB" dirty="0" smtClean="0">
                <a:sym typeface="Wingdings" panose="05000000000000000000" pitchFamily="2" charset="2"/>
              </a:rPr>
              <a:t></a:t>
            </a:r>
            <a:endParaRPr lang="en-GB" dirty="0"/>
          </a:p>
        </p:txBody>
      </p:sp>
      <p:sp>
        <p:nvSpPr>
          <p:cNvPr id="4" name="Slide Number Placeholder 3"/>
          <p:cNvSpPr>
            <a:spLocks noGrp="1"/>
          </p:cNvSpPr>
          <p:nvPr>
            <p:ph type="sldNum" sz="quarter" idx="10"/>
          </p:nvPr>
        </p:nvSpPr>
        <p:spPr/>
        <p:txBody>
          <a:bodyPr/>
          <a:lstStyle/>
          <a:p>
            <a:pPr>
              <a:defRPr/>
            </a:pPr>
            <a:fld id="{B5646464-C67A-4F12-B466-8AF032718D33}" type="slidenum">
              <a:rPr lang="en-US" smtClean="0"/>
              <a:pPr>
                <a:defRPr/>
              </a:pPr>
              <a:t>5</a:t>
            </a:fld>
            <a:endParaRPr lang="en-US" dirty="0"/>
          </a:p>
        </p:txBody>
      </p:sp>
    </p:spTree>
    <p:extLst>
      <p:ext uri="{BB962C8B-B14F-4D97-AF65-F5344CB8AC3E}">
        <p14:creationId xmlns:p14="http://schemas.microsoft.com/office/powerpoint/2010/main" val="89530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My</a:t>
            </a:r>
            <a:r>
              <a:rPr lang="en-GB" baseline="0" dirty="0" smtClean="0"/>
              <a:t> site on </a:t>
            </a:r>
            <a:r>
              <a:rPr lang="en-GB" sz="1200" u="sng" kern="1200" dirty="0" smtClean="0">
                <a:solidFill>
                  <a:schemeClr val="tx1"/>
                </a:solidFill>
                <a:effectLst/>
                <a:latin typeface="+mn-lt"/>
                <a:ea typeface="+mn-ea"/>
                <a:cs typeface="+mn-cs"/>
                <a:hlinkClick r:id="rId3"/>
              </a:rPr>
              <a:t>https://denallixtechuk.sharepoint.com/sites/techspecportal/moises/SitePages/Home.aspx</a:t>
            </a:r>
            <a:endParaRPr lang="en-GB" sz="1200" kern="1200" dirty="0" smtClean="0">
              <a:solidFill>
                <a:schemeClr val="tx1"/>
              </a:solidFill>
              <a:effectLst/>
              <a:latin typeface="+mn-lt"/>
              <a:ea typeface="+mn-ea"/>
              <a:cs typeface="+mn-cs"/>
            </a:endParaRPr>
          </a:p>
          <a:p>
            <a:endParaRPr lang="en-GB" dirty="0" smtClean="0"/>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33</a:t>
            </a:fld>
            <a:endParaRPr lang="es-ES"/>
          </a:p>
        </p:txBody>
      </p:sp>
    </p:spTree>
    <p:extLst>
      <p:ext uri="{BB962C8B-B14F-4D97-AF65-F5344CB8AC3E}">
        <p14:creationId xmlns:p14="http://schemas.microsoft.com/office/powerpoint/2010/main" val="355460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what we want?</a:t>
            </a:r>
            <a:endParaRPr lang="en-GB" dirty="0"/>
          </a:p>
        </p:txBody>
      </p:sp>
      <p:sp>
        <p:nvSpPr>
          <p:cNvPr id="4" name="Slide Number Placeholder 3"/>
          <p:cNvSpPr>
            <a:spLocks noGrp="1"/>
          </p:cNvSpPr>
          <p:nvPr>
            <p:ph type="sldNum" sz="quarter" idx="10"/>
          </p:nvPr>
        </p:nvSpPr>
        <p:spPr/>
        <p:txBody>
          <a:bodyPr/>
          <a:lstStyle/>
          <a:p>
            <a:pPr>
              <a:defRPr/>
            </a:pPr>
            <a:fld id="{B5646464-C67A-4F12-B466-8AF032718D33}" type="slidenum">
              <a:rPr lang="en-US" smtClean="0"/>
              <a:pPr>
                <a:defRPr/>
              </a:pPr>
              <a:t>14</a:t>
            </a:fld>
            <a:endParaRPr lang="en-US" dirty="0"/>
          </a:p>
        </p:txBody>
      </p:sp>
    </p:spTree>
    <p:extLst>
      <p:ext uri="{BB962C8B-B14F-4D97-AF65-F5344CB8AC3E}">
        <p14:creationId xmlns:p14="http://schemas.microsoft.com/office/powerpoint/2010/main" val="4161270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pPr rtl="0" fontAlgn="base"/>
            <a:r>
              <a:rPr lang="en-ZA" sz="1200" b="1" i="0" kern="1200" dirty="0" smtClean="0">
                <a:solidFill>
                  <a:schemeClr val="tx1"/>
                </a:solidFill>
                <a:effectLst/>
                <a:latin typeface="Arial" panose="020B0604020202020204" pitchFamily="34" charset="0"/>
                <a:ea typeface="+mn-ea"/>
                <a:cs typeface="Arial" panose="020B0604020202020204" pitchFamily="34" charset="0"/>
              </a:rPr>
              <a:t>K2 </a:t>
            </a:r>
            <a:r>
              <a:rPr lang="en-ZA" sz="1200" b="1" i="0" kern="1200" dirty="0" err="1" smtClean="0">
                <a:solidFill>
                  <a:schemeClr val="tx1"/>
                </a:solidFill>
                <a:effectLst/>
                <a:latin typeface="Arial" panose="020B0604020202020204" pitchFamily="34" charset="0"/>
                <a:ea typeface="+mn-ea"/>
                <a:cs typeface="Arial" panose="020B0604020202020204" pitchFamily="34" charset="0"/>
              </a:rPr>
              <a:t>smartforms</a:t>
            </a:r>
            <a:r>
              <a:rPr lang="en-ZA" sz="1200" b="1" i="0" kern="1200" dirty="0" smtClean="0">
                <a:solidFill>
                  <a:schemeClr val="tx1"/>
                </a:solidFill>
                <a:effectLst/>
                <a:latin typeface="Arial" panose="020B0604020202020204" pitchFamily="34" charset="0"/>
                <a:ea typeface="+mn-ea"/>
                <a:cs typeface="Arial" panose="020B0604020202020204" pitchFamily="34" charset="0"/>
              </a:rPr>
              <a:t> enable you to</a:t>
            </a:r>
            <a:r>
              <a:rPr lang="en-ZA" sz="1200" b="1" i="0" kern="1200" baseline="0" dirty="0" smtClean="0">
                <a:solidFill>
                  <a:schemeClr val="tx1"/>
                </a:solidFill>
                <a:effectLst/>
                <a:latin typeface="Arial" panose="020B0604020202020204" pitchFamily="34" charset="0"/>
                <a:ea typeface="+mn-ea"/>
                <a:cs typeface="Arial" panose="020B0604020202020204" pitchFamily="34" charset="0"/>
              </a:rPr>
              <a:t> create forms which are hosted in your existing applications like SharePoint, Dynamics CRM, SalesForce.com or your own custom web sites or applications</a:t>
            </a:r>
          </a:p>
          <a:p>
            <a:pPr rtl="0" fontAlgn="base"/>
            <a:endParaRPr lang="en-ZA" sz="1200" b="1" i="0" kern="1200" baseline="0" dirty="0" smtClean="0">
              <a:solidFill>
                <a:schemeClr val="tx1"/>
              </a:solidFill>
              <a:effectLst/>
              <a:latin typeface="Arial" panose="020B0604020202020204" pitchFamily="34" charset="0"/>
              <a:ea typeface="+mn-ea"/>
              <a:cs typeface="Arial" panose="020B0604020202020204" pitchFamily="34" charset="0"/>
            </a:endParaRPr>
          </a:p>
          <a:p>
            <a:pPr rtl="0" fontAlgn="base"/>
            <a:r>
              <a:rPr lang="en-ZA" sz="1200" b="1" i="0" kern="1200" baseline="0" dirty="0" smtClean="0">
                <a:solidFill>
                  <a:schemeClr val="tx1"/>
                </a:solidFill>
                <a:effectLst/>
                <a:latin typeface="Arial" panose="020B0604020202020204" pitchFamily="34" charset="0"/>
                <a:ea typeface="+mn-ea"/>
                <a:cs typeface="Arial" panose="020B0604020202020204" pitchFamily="34" charset="0"/>
              </a:rPr>
              <a:t>(click) Or run as standalone forms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ZA" dirty="0" smtClean="0">
              <a:latin typeface="Arial" panose="020B0604020202020204" pitchFamily="34" charset="0"/>
              <a:cs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ZA" b="1" dirty="0" smtClean="0">
                <a:latin typeface="Arial" panose="020B0604020202020204" pitchFamily="34" charset="0"/>
                <a:cs typeface="Arial" panose="020B0604020202020204" pitchFamily="34" charset="0"/>
              </a:rPr>
              <a:t>(click) Re-usable</a:t>
            </a:r>
          </a:p>
          <a:p>
            <a:pPr marL="0" marR="0" indent="0" algn="l" defTabSz="914400" rtl="0" eaLnBrk="0" fontAlgn="base" latinLnBrk="0" hangingPunct="0">
              <a:lnSpc>
                <a:spcPct val="100000"/>
              </a:lnSpc>
              <a:spcBef>
                <a:spcPct val="30000"/>
              </a:spcBef>
              <a:spcAft>
                <a:spcPct val="0"/>
              </a:spcAft>
              <a:buClrTx/>
              <a:buSzTx/>
              <a:buFontTx/>
              <a:buNone/>
              <a:tabLst/>
              <a:defRPr/>
            </a:pPr>
            <a:r>
              <a:rPr lang="en-ZA" b="0" dirty="0" smtClean="0">
                <a:latin typeface="Arial" panose="020B0604020202020204" pitchFamily="34" charset="0"/>
                <a:cs typeface="Arial" panose="020B0604020202020204" pitchFamily="34" charset="0"/>
              </a:rPr>
              <a:t>Create</a:t>
            </a:r>
            <a:r>
              <a:rPr lang="en-ZA" b="0" baseline="0" dirty="0" smtClean="0">
                <a:latin typeface="Arial" panose="020B0604020202020204" pitchFamily="34" charset="0"/>
                <a:cs typeface="Arial" panose="020B0604020202020204" pitchFamily="34" charset="0"/>
              </a:rPr>
              <a:t> re-usable views on information from one to many line of business systems which can be incorporated into all your business forms. Using </a:t>
            </a:r>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i</a:t>
            </a:r>
            <a:r>
              <a:rPr lang="en-ZA" sz="1200" b="0" i="0" kern="1200" dirty="0" smtClean="0">
                <a:solidFill>
                  <a:schemeClr val="tx1"/>
                </a:solidFill>
                <a:effectLst/>
                <a:latin typeface="Arial" panose="020B0604020202020204" pitchFamily="34" charset="0"/>
                <a:ea typeface="+mn-ea"/>
                <a:cs typeface="Arial" panose="020B0604020202020204" pitchFamily="34" charset="0"/>
              </a:rPr>
              <a:t>nformation from line-of-business systems and external data sources is easy</a:t>
            </a:r>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 with K2’s o</a:t>
            </a:r>
            <a:r>
              <a:rPr lang="en-ZA" sz="1200" b="0" i="0" kern="1200" dirty="0" smtClean="0">
                <a:solidFill>
                  <a:schemeClr val="tx1"/>
                </a:solidFill>
                <a:effectLst/>
                <a:latin typeface="Arial" panose="020B0604020202020204" pitchFamily="34" charset="0"/>
                <a:ea typeface="+mn-ea"/>
                <a:cs typeface="Arial" panose="020B0604020202020204" pitchFamily="34" charset="0"/>
              </a:rPr>
              <a:t>ut of the box connectors including</a:t>
            </a:r>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ZA" sz="1200" b="0" i="0" kern="1200" dirty="0" smtClean="0">
                <a:solidFill>
                  <a:schemeClr val="tx1"/>
                </a:solidFill>
                <a:effectLst/>
                <a:latin typeface="Arial" panose="020B0604020202020204" pitchFamily="34" charset="0"/>
                <a:ea typeface="+mn-ea"/>
                <a:cs typeface="Arial" panose="020B0604020202020204" pitchFamily="34" charset="0"/>
              </a:rPr>
              <a:t>SharePoint, Dynamics CRM, SQL Server, Oracle, SAP, Salesforce.com,</a:t>
            </a:r>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 Web Services and more.</a:t>
            </a:r>
            <a:endParaRPr lang="en-ZA" sz="1200" b="0" i="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ZA" dirty="0" smtClean="0">
              <a:latin typeface="Arial" panose="020B0604020202020204" pitchFamily="34" charset="0"/>
              <a:cs typeface="Arial" panose="020B0604020202020204" pitchFamily="34" charset="0"/>
            </a:endParaRPr>
          </a:p>
          <a:p>
            <a:pPr rtl="0" fontAlgn="base"/>
            <a:r>
              <a:rPr lang="en-ZA" sz="1200" b="1" i="0" kern="1200" dirty="0" smtClean="0">
                <a:solidFill>
                  <a:schemeClr val="tx1"/>
                </a:solidFill>
                <a:effectLst/>
                <a:latin typeface="Arial" panose="020B0604020202020204" pitchFamily="34" charset="0"/>
                <a:ea typeface="+mn-ea"/>
                <a:cs typeface="Arial" panose="020B0604020202020204" pitchFamily="34" charset="0"/>
              </a:rPr>
              <a:t>Build with rules</a:t>
            </a:r>
          </a:p>
          <a:p>
            <a:pPr rtl="0" fontAlgn="base"/>
            <a:r>
              <a:rPr lang="en-ZA" sz="1200" b="0" i="0" kern="1200" dirty="0" smtClean="0">
                <a:solidFill>
                  <a:schemeClr val="tx1"/>
                </a:solidFill>
                <a:effectLst/>
                <a:latin typeface="Arial" panose="020B0604020202020204" pitchFamily="34" charset="0"/>
                <a:ea typeface="+mn-ea"/>
                <a:cs typeface="Arial" panose="020B0604020202020204" pitchFamily="34" charset="0"/>
              </a:rPr>
              <a:t>You don't need code to create forms that respond to user input and capture information correctly. K2’s forms rules framework</a:t>
            </a:r>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 enables </a:t>
            </a:r>
            <a:r>
              <a:rPr lang="en-ZA" sz="1200" b="0" i="0" kern="1200" dirty="0" smtClean="0">
                <a:solidFill>
                  <a:schemeClr val="tx1"/>
                </a:solidFill>
                <a:effectLst/>
                <a:latin typeface="Arial" panose="020B0604020202020204" pitchFamily="34" charset="0"/>
                <a:ea typeface="+mn-ea"/>
                <a:cs typeface="Arial" panose="020B0604020202020204" pitchFamily="34" charset="0"/>
              </a:rPr>
              <a:t>your forms to work the way you want them to.</a:t>
            </a:r>
          </a:p>
          <a:p>
            <a:pPr marL="0" marR="0" indent="0" algn="l" defTabSz="914400" rtl="0" eaLnBrk="0" fontAlgn="base" latinLnBrk="0" hangingPunct="0">
              <a:lnSpc>
                <a:spcPct val="100000"/>
              </a:lnSpc>
              <a:spcBef>
                <a:spcPct val="30000"/>
              </a:spcBef>
              <a:spcAft>
                <a:spcPct val="0"/>
              </a:spcAft>
              <a:buClrTx/>
              <a:buSzTx/>
              <a:buFontTx/>
              <a:buNone/>
              <a:tabLst/>
              <a:defRPr/>
            </a:pPr>
            <a:endParaRPr lang="en-ZA" dirty="0" smtClean="0">
              <a:latin typeface="Arial" panose="020B0604020202020204" pitchFamily="34" charset="0"/>
              <a:cs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ZA" b="1" dirty="0" smtClean="0">
                <a:latin typeface="Arial" panose="020B0604020202020204" pitchFamily="34" charset="0"/>
                <a:cs typeface="Arial" panose="020B0604020202020204" pitchFamily="34" charset="0"/>
              </a:rPr>
              <a:t>(click) Go mobile</a:t>
            </a:r>
          </a:p>
          <a:p>
            <a:r>
              <a:rPr lang="en-ZA" dirty="0" smtClean="0">
                <a:latin typeface="Arial" panose="020B0604020202020204" pitchFamily="34" charset="0"/>
                <a:cs typeface="Arial" panose="020B0604020202020204" pitchFamily="34" charset="0"/>
              </a:rPr>
              <a:t>In todays world</a:t>
            </a:r>
            <a:r>
              <a:rPr lang="en-ZA" baseline="0" dirty="0" smtClean="0">
                <a:latin typeface="Arial" panose="020B0604020202020204" pitchFamily="34" charset="0"/>
                <a:cs typeface="Arial" panose="020B0604020202020204" pitchFamily="34" charset="0"/>
              </a:rPr>
              <a:t> we are not always in front of our PC K2 </a:t>
            </a:r>
            <a:r>
              <a:rPr lang="en-ZA" baseline="0" dirty="0" err="1" smtClean="0">
                <a:latin typeface="Arial" panose="020B0604020202020204" pitchFamily="34" charset="0"/>
                <a:cs typeface="Arial" panose="020B0604020202020204" pitchFamily="34" charset="0"/>
              </a:rPr>
              <a:t>smartforms</a:t>
            </a:r>
            <a:r>
              <a:rPr lang="en-ZA" baseline="0" dirty="0" smtClean="0">
                <a:latin typeface="Arial" panose="020B0604020202020204" pitchFamily="34" charset="0"/>
                <a:cs typeface="Arial" panose="020B0604020202020204" pitchFamily="34" charset="0"/>
              </a:rPr>
              <a:t> can be a</a:t>
            </a:r>
            <a:r>
              <a:rPr lang="en-ZA" dirty="0" smtClean="0">
                <a:latin typeface="Arial" panose="020B0604020202020204" pitchFamily="34" charset="0"/>
                <a:cs typeface="Arial" panose="020B0604020202020204" pitchFamily="34" charset="0"/>
              </a:rPr>
              <a:t>ccessed on mobile</a:t>
            </a:r>
            <a:r>
              <a:rPr lang="en-ZA" baseline="0" dirty="0" smtClean="0">
                <a:latin typeface="Arial" panose="020B0604020202020204" pitchFamily="34" charset="0"/>
                <a:cs typeface="Arial" panose="020B0604020202020204" pitchFamily="34" charset="0"/>
              </a:rPr>
              <a:t> devices for when you are on the go</a:t>
            </a:r>
          </a:p>
          <a:p>
            <a:endParaRPr lang="en-ZA" baseline="0" dirty="0" smtClean="0">
              <a:latin typeface="Arial" panose="020B0604020202020204" pitchFamily="34" charset="0"/>
              <a:cs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ZA" dirty="0" smtClean="0">
              <a:latin typeface="Arial" panose="020B0604020202020204" pitchFamily="34" charset="0"/>
              <a:cs typeface="Arial" panose="020B0604020202020204" pitchFamily="34" charset="0"/>
            </a:endParaRPr>
          </a:p>
          <a:p>
            <a:endParaRPr lang="en-ZA"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B5646464-C67A-4F12-B466-8AF032718D33}" type="slidenum">
              <a:rPr lang="en-US" smtClean="0"/>
              <a:pPr>
                <a:defRPr/>
              </a:pPr>
              <a:t>21</a:t>
            </a:fld>
            <a:endParaRPr lang="en-US" dirty="0"/>
          </a:p>
        </p:txBody>
      </p:sp>
    </p:spTree>
    <p:extLst>
      <p:ext uri="{BB962C8B-B14F-4D97-AF65-F5344CB8AC3E}">
        <p14:creationId xmlns:p14="http://schemas.microsoft.com/office/powerpoint/2010/main" val="3074444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ZA" sz="1200" b="1" i="0" kern="1200" dirty="0" smtClean="0">
                <a:solidFill>
                  <a:schemeClr val="tx1"/>
                </a:solidFill>
                <a:effectLst/>
                <a:latin typeface="Arial" panose="020B0604020202020204" pitchFamily="34" charset="0"/>
                <a:ea typeface="+mn-ea"/>
                <a:cs typeface="Arial" panose="020B0604020202020204" pitchFamily="34" charset="0"/>
              </a:rPr>
              <a:t>K2 provides an</a:t>
            </a:r>
            <a:r>
              <a:rPr lang="en-ZA" sz="1200" b="1" i="0" kern="1200" baseline="0" dirty="0" smtClean="0">
                <a:solidFill>
                  <a:schemeClr val="tx1"/>
                </a:solidFill>
                <a:effectLst/>
                <a:latin typeface="Arial" panose="020B0604020202020204" pitchFamily="34" charset="0"/>
                <a:ea typeface="+mn-ea"/>
                <a:cs typeface="Arial" panose="020B0604020202020204" pitchFamily="34" charset="0"/>
              </a:rPr>
              <a:t> enterprise class</a:t>
            </a:r>
            <a:r>
              <a:rPr lang="en-ZA" sz="1200" b="1" i="0" kern="1200" dirty="0" smtClean="0">
                <a:solidFill>
                  <a:schemeClr val="tx1"/>
                </a:solidFill>
                <a:effectLst/>
                <a:latin typeface="Arial" panose="020B0604020202020204" pitchFamily="34" charset="0"/>
                <a:ea typeface="+mn-ea"/>
                <a:cs typeface="Arial" panose="020B0604020202020204" pitchFamily="34" charset="0"/>
              </a:rPr>
              <a:t> workflow engine</a:t>
            </a:r>
            <a:r>
              <a:rPr lang="en-ZA" sz="1200" b="1" i="0" kern="1200" baseline="0" dirty="0" smtClean="0">
                <a:solidFill>
                  <a:schemeClr val="tx1"/>
                </a:solidFill>
                <a:effectLst/>
                <a:latin typeface="Arial" panose="020B0604020202020204" pitchFamily="34" charset="0"/>
                <a:ea typeface="+mn-ea"/>
                <a:cs typeface="Arial" panose="020B0604020202020204" pitchFamily="34" charset="0"/>
              </a:rPr>
              <a:t> with</a:t>
            </a:r>
            <a:r>
              <a:rPr lang="en-ZA" sz="1200" b="1" i="0" kern="1200" dirty="0" smtClean="0">
                <a:solidFill>
                  <a:schemeClr val="tx1"/>
                </a:solidFill>
                <a:effectLst/>
                <a:latin typeface="Arial" panose="020B0604020202020204" pitchFamily="34" charset="0"/>
                <a:ea typeface="+mn-ea"/>
                <a:cs typeface="Arial" panose="020B0604020202020204" pitchFamily="34" charset="0"/>
              </a:rPr>
              <a:t> design tools that cut complexity, enable the delivery of reusable workflows and timesaving features.</a:t>
            </a:r>
          </a:p>
          <a:p>
            <a:pPr rtl="0" fontAlgn="base"/>
            <a:endParaRPr lang="en-ZA" sz="1200" b="0" i="0" kern="1200" dirty="0" smtClean="0">
              <a:solidFill>
                <a:schemeClr val="tx1"/>
              </a:solidFill>
              <a:effectLst/>
              <a:latin typeface="Arial" panose="020B0604020202020204" pitchFamily="34" charset="0"/>
              <a:ea typeface="+mn-ea"/>
              <a:cs typeface="Arial" panose="020B0604020202020204" pitchFamily="34" charset="0"/>
            </a:endParaRPr>
          </a:p>
          <a:p>
            <a:pPr rtl="0" fontAlgn="base"/>
            <a:r>
              <a:rPr lang="en-ZA" sz="1200" b="1" i="0" kern="1200" dirty="0" smtClean="0">
                <a:solidFill>
                  <a:schemeClr val="tx1"/>
                </a:solidFill>
                <a:effectLst/>
                <a:latin typeface="Arial" panose="020B0604020202020204" pitchFamily="34" charset="0"/>
                <a:ea typeface="+mn-ea"/>
                <a:cs typeface="Arial" panose="020B0604020202020204" pitchFamily="34" charset="0"/>
              </a:rPr>
              <a:t>Go big or go small </a:t>
            </a:r>
          </a:p>
          <a:p>
            <a:pPr rtl="0" fontAlgn="base"/>
            <a:r>
              <a:rPr lang="en-ZA" sz="1200" b="0" i="0" kern="1200" dirty="0" smtClean="0">
                <a:solidFill>
                  <a:schemeClr val="tx1"/>
                </a:solidFill>
                <a:effectLst/>
                <a:latin typeface="Arial" panose="020B0604020202020204" pitchFamily="34" charset="0"/>
                <a:ea typeface="+mn-ea"/>
                <a:cs typeface="Arial" panose="020B0604020202020204" pitchFamily="34" charset="0"/>
              </a:rPr>
              <a:t>K2's workflow software can be used to manage simple departmental processes (then grow, if necessary) </a:t>
            </a:r>
          </a:p>
          <a:p>
            <a:pPr rtl="0" fontAlgn="base"/>
            <a:r>
              <a:rPr lang="en-ZA" sz="1200" b="0" i="0" kern="1200" dirty="0" smtClean="0">
                <a:solidFill>
                  <a:schemeClr val="tx1"/>
                </a:solidFill>
                <a:effectLst/>
                <a:latin typeface="Arial" panose="020B0604020202020204" pitchFamily="34" charset="0"/>
                <a:ea typeface="+mn-ea"/>
                <a:cs typeface="Arial" panose="020B0604020202020204" pitchFamily="34" charset="0"/>
              </a:rPr>
              <a:t>(click) or built to meet complex needs and</a:t>
            </a:r>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ZA" sz="1200" b="0" i="0" kern="1200" dirty="0" smtClean="0">
                <a:solidFill>
                  <a:schemeClr val="tx1"/>
                </a:solidFill>
                <a:effectLst/>
                <a:latin typeface="Arial" panose="020B0604020202020204" pitchFamily="34" charset="0"/>
                <a:ea typeface="+mn-ea"/>
                <a:cs typeface="Arial" panose="020B0604020202020204" pitchFamily="34" charset="0"/>
              </a:rPr>
              <a:t>span the largest enterprise</a:t>
            </a:r>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 organisations.</a:t>
            </a:r>
          </a:p>
          <a:p>
            <a:pPr rtl="0" fontAlgn="base"/>
            <a:endParaRPr lang="en-ZA" sz="1200" b="0" i="0" kern="1200" dirty="0" smtClean="0">
              <a:solidFill>
                <a:schemeClr val="tx1"/>
              </a:solidFill>
              <a:effectLst/>
              <a:latin typeface="Arial" panose="020B0604020202020204" pitchFamily="34" charset="0"/>
              <a:ea typeface="+mn-ea"/>
              <a:cs typeface="Arial" panose="020B0604020202020204" pitchFamily="34" charset="0"/>
            </a:endParaRPr>
          </a:p>
          <a:p>
            <a:pPr rtl="0" fontAlgn="base"/>
            <a:r>
              <a:rPr lang="en-ZA" sz="1200" b="1" i="0" kern="1200" dirty="0" smtClean="0">
                <a:solidFill>
                  <a:schemeClr val="tx1"/>
                </a:solidFill>
                <a:effectLst/>
                <a:latin typeface="Arial" panose="020B0604020202020204" pitchFamily="34" charset="0"/>
                <a:ea typeface="+mn-ea"/>
                <a:cs typeface="Arial" panose="020B0604020202020204" pitchFamily="34" charset="0"/>
              </a:rPr>
              <a:t>Drag-and-drop design</a:t>
            </a:r>
          </a:p>
          <a:p>
            <a:pPr rtl="0" fontAlgn="base"/>
            <a:r>
              <a:rPr lang="en-ZA" sz="1200" b="0" i="0" kern="1200" dirty="0" smtClean="0">
                <a:solidFill>
                  <a:schemeClr val="tx1"/>
                </a:solidFill>
                <a:effectLst/>
                <a:latin typeface="Arial" panose="020B0604020202020204" pitchFamily="34" charset="0"/>
                <a:ea typeface="+mn-ea"/>
                <a:cs typeface="Arial" panose="020B0604020202020204" pitchFamily="34" charset="0"/>
              </a:rPr>
              <a:t>Use drag and drop components in your preferred browser to create re-usable workflows for</a:t>
            </a:r>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 your </a:t>
            </a:r>
            <a:r>
              <a:rPr lang="en-ZA" sz="1200" b="0" i="0" kern="1200" dirty="0" smtClean="0">
                <a:solidFill>
                  <a:schemeClr val="tx1"/>
                </a:solidFill>
                <a:effectLst/>
                <a:latin typeface="Arial" panose="020B0604020202020204" pitchFamily="34" charset="0"/>
                <a:ea typeface="+mn-ea"/>
                <a:cs typeface="Arial" panose="020B0604020202020204" pitchFamily="34" charset="0"/>
              </a:rPr>
              <a:t>business applications.</a:t>
            </a:r>
          </a:p>
          <a:p>
            <a:endParaRPr lang="en-ZA" dirty="0" smtClean="0">
              <a:latin typeface="Arial" panose="020B0604020202020204" pitchFamily="34" charset="0"/>
              <a:cs typeface="Arial" panose="020B0604020202020204" pitchFamily="34" charset="0"/>
            </a:endParaRPr>
          </a:p>
          <a:p>
            <a:r>
              <a:rPr lang="en-ZA" b="1" dirty="0" smtClean="0">
                <a:latin typeface="Arial" panose="020B0604020202020204" pitchFamily="34" charset="0"/>
                <a:cs typeface="Arial" panose="020B0604020202020204" pitchFamily="34" charset="0"/>
              </a:rPr>
              <a:t>(click) Do</a:t>
            </a:r>
            <a:r>
              <a:rPr lang="en-ZA" b="1" baseline="0" dirty="0" smtClean="0">
                <a:latin typeface="Arial" panose="020B0604020202020204" pitchFamily="34" charset="0"/>
                <a:cs typeface="Arial" panose="020B0604020202020204" pitchFamily="34" charset="0"/>
              </a:rPr>
              <a:t> more with tools you know</a:t>
            </a:r>
            <a:br>
              <a:rPr lang="en-ZA" b="1" baseline="0" dirty="0" smtClean="0">
                <a:latin typeface="Arial" panose="020B0604020202020204" pitchFamily="34" charset="0"/>
                <a:cs typeface="Arial" panose="020B0604020202020204" pitchFamily="34" charset="0"/>
              </a:rPr>
            </a:br>
            <a:r>
              <a:rPr lang="en-ZA" b="0" baseline="0" dirty="0" smtClean="0">
                <a:latin typeface="Arial" panose="020B0604020202020204" pitchFamily="34" charset="0"/>
                <a:cs typeface="Arial" panose="020B0604020202020204" pitchFamily="34" charset="0"/>
              </a:rPr>
              <a:t>Leverage your existing investments to automate work including booking meetings, creating documents, sending emails and more.</a:t>
            </a:r>
            <a:endParaRPr lang="en-ZA" b="1" dirty="0" smtClean="0">
              <a:latin typeface="Arial" panose="020B0604020202020204" pitchFamily="34" charset="0"/>
              <a:cs typeface="Arial" panose="020B0604020202020204" pitchFamily="34" charset="0"/>
            </a:endParaRPr>
          </a:p>
          <a:p>
            <a:endParaRPr lang="en-ZA"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B5646464-C67A-4F12-B466-8AF032718D33}" type="slidenum">
              <a:rPr lang="en-US" smtClean="0"/>
              <a:pPr>
                <a:defRPr/>
              </a:pPr>
              <a:t>23</a:t>
            </a:fld>
            <a:endParaRPr lang="en-US" dirty="0"/>
          </a:p>
        </p:txBody>
      </p:sp>
    </p:spTree>
    <p:extLst>
      <p:ext uri="{BB962C8B-B14F-4D97-AF65-F5344CB8AC3E}">
        <p14:creationId xmlns:p14="http://schemas.microsoft.com/office/powerpoint/2010/main" val="236068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rtl="0" fontAlgn="base"/>
            <a:r>
              <a:rPr lang="en-ZA" sz="1200" b="1" i="0" kern="1200" dirty="0" smtClean="0">
                <a:solidFill>
                  <a:schemeClr val="tx1"/>
                </a:solidFill>
                <a:effectLst/>
                <a:latin typeface="Arial" panose="020B0604020202020204" pitchFamily="34" charset="0"/>
                <a:ea typeface="+mn-ea"/>
                <a:cs typeface="Arial" panose="020B0604020202020204" pitchFamily="34" charset="0"/>
              </a:rPr>
              <a:t>Deliver workflows to the enterprise</a:t>
            </a:r>
          </a:p>
          <a:p>
            <a:pPr rtl="0" fontAlgn="base"/>
            <a:r>
              <a:rPr lang="en-ZA" sz="1200" b="0" i="0" kern="1200" dirty="0" smtClean="0">
                <a:solidFill>
                  <a:schemeClr val="tx1"/>
                </a:solidFill>
                <a:effectLst/>
                <a:latin typeface="Arial" panose="020B0604020202020204" pitchFamily="34" charset="0"/>
                <a:ea typeface="+mn-ea"/>
                <a:cs typeface="Arial" panose="020B0604020202020204" pitchFamily="34" charset="0"/>
              </a:rPr>
              <a:t>K2 comes with an extensive feature set to help you create workflows. From basic task routing to complex solutions with policies, rules, escalations and exception handling</a:t>
            </a:r>
          </a:p>
          <a:p>
            <a:pPr marL="685800" lvl="1" indent="-228600">
              <a:buAutoNum type="arabicParenR"/>
            </a:pPr>
            <a:r>
              <a:rPr lang="en-US" i="0" baseline="0" dirty="0" smtClean="0">
                <a:latin typeface="Arial" panose="020B0604020202020204" pitchFamily="34" charset="0"/>
                <a:cs typeface="Arial" panose="020B0604020202020204" pitchFamily="34" charset="0"/>
              </a:rPr>
              <a:t>Task Allocation</a:t>
            </a:r>
            <a:br>
              <a:rPr lang="en-US" i="0" baseline="0" dirty="0" smtClean="0">
                <a:latin typeface="Arial" panose="020B0604020202020204" pitchFamily="34" charset="0"/>
                <a:cs typeface="Arial" panose="020B0604020202020204" pitchFamily="34" charset="0"/>
              </a:rPr>
            </a:br>
            <a:r>
              <a:rPr lang="en-US" i="0" baseline="0" dirty="0" smtClean="0">
                <a:latin typeface="Arial" panose="020B0604020202020204" pitchFamily="34" charset="0"/>
                <a:cs typeface="Arial" panose="020B0604020202020204" pitchFamily="34" charset="0"/>
              </a:rPr>
              <a:t>Ensure the right people get allocated work at the right time based on your business requirements</a:t>
            </a:r>
          </a:p>
          <a:p>
            <a:pPr marL="685800" lvl="1" indent="-228600">
              <a:buAutoNum type="arabicParenR"/>
            </a:pPr>
            <a:r>
              <a:rPr lang="en-US" i="0" baseline="0" dirty="0" smtClean="0">
                <a:latin typeface="Arial" panose="020B0604020202020204" pitchFamily="34" charset="0"/>
                <a:cs typeface="Arial" panose="020B0604020202020204" pitchFamily="34" charset="0"/>
              </a:rPr>
              <a:t>Escalations</a:t>
            </a:r>
            <a:br>
              <a:rPr lang="en-US" i="0" baseline="0" dirty="0" smtClean="0">
                <a:latin typeface="Arial" panose="020B0604020202020204" pitchFamily="34" charset="0"/>
                <a:cs typeface="Arial" panose="020B0604020202020204" pitchFamily="34" charset="0"/>
              </a:rPr>
            </a:br>
            <a:r>
              <a:rPr lang="en-US" i="0" baseline="0" dirty="0" smtClean="0">
                <a:latin typeface="Arial" panose="020B0604020202020204" pitchFamily="34" charset="0"/>
                <a:cs typeface="Arial" panose="020B0604020202020204" pitchFamily="34" charset="0"/>
              </a:rPr>
              <a:t>Make sure you meet your business SLA’s leverage escalation to pro-actively remind users and teams or escalate it to management if required</a:t>
            </a:r>
          </a:p>
          <a:p>
            <a:pPr marL="685800" lvl="1" indent="-228600">
              <a:buAutoNum type="arabicParenR"/>
            </a:pPr>
            <a:r>
              <a:rPr lang="en-US" i="0" baseline="0" dirty="0" smtClean="0">
                <a:latin typeface="Arial" panose="020B0604020202020204" pitchFamily="34" charset="0"/>
                <a:cs typeface="Arial" panose="020B0604020202020204" pitchFamily="34" charset="0"/>
              </a:rPr>
              <a:t>Inline Functions</a:t>
            </a:r>
            <a:br>
              <a:rPr lang="en-US" i="0" baseline="0" dirty="0" smtClean="0">
                <a:latin typeface="Arial" panose="020B0604020202020204" pitchFamily="34" charset="0"/>
                <a:cs typeface="Arial" panose="020B0604020202020204" pitchFamily="34" charset="0"/>
              </a:rPr>
            </a:br>
            <a:r>
              <a:rPr lang="en-US" i="0" baseline="0" dirty="0" smtClean="0">
                <a:latin typeface="Arial" panose="020B0604020202020204" pitchFamily="34" charset="0"/>
                <a:cs typeface="Arial" panose="020B0604020202020204" pitchFamily="34" charset="0"/>
              </a:rPr>
              <a:t>Performing calculations and functions in your workflows are done through no code wizards</a:t>
            </a:r>
          </a:p>
          <a:p>
            <a:pPr marL="685800" lvl="1" indent="-228600">
              <a:buAutoNum type="arabicParenR"/>
            </a:pPr>
            <a:r>
              <a:rPr lang="en-US" i="0" baseline="0" dirty="0" smtClean="0">
                <a:latin typeface="Arial" panose="020B0604020202020204" pitchFamily="34" charset="0"/>
                <a:cs typeface="Arial" panose="020B0604020202020204" pitchFamily="34" charset="0"/>
              </a:rPr>
              <a:t>Business Information</a:t>
            </a:r>
            <a:br>
              <a:rPr lang="en-US" i="0" baseline="0" dirty="0" smtClean="0">
                <a:latin typeface="Arial" panose="020B0604020202020204" pitchFamily="34" charset="0"/>
                <a:cs typeface="Arial" panose="020B0604020202020204" pitchFamily="34" charset="0"/>
              </a:rPr>
            </a:br>
            <a:r>
              <a:rPr lang="en-US" i="0" baseline="0" dirty="0" smtClean="0">
                <a:latin typeface="Arial" panose="020B0604020202020204" pitchFamily="34" charset="0"/>
                <a:cs typeface="Arial" panose="020B0604020202020204" pitchFamily="34" charset="0"/>
              </a:rPr>
              <a:t>Use your line of business information in your workflow without code to route your process, make decisions and update information.</a:t>
            </a:r>
          </a:p>
          <a:p>
            <a:pPr rtl="0" fontAlgn="base"/>
            <a:endParaRPr lang="en-ZA" sz="1200" b="0" i="0" kern="1200" dirty="0" smtClean="0">
              <a:solidFill>
                <a:schemeClr val="tx1"/>
              </a:solidFill>
              <a:effectLst/>
              <a:latin typeface="Arial" panose="020B0604020202020204" pitchFamily="34" charset="0"/>
              <a:ea typeface="+mn-ea"/>
              <a:cs typeface="Arial" panose="020B0604020202020204" pitchFamily="34" charset="0"/>
            </a:endParaRPr>
          </a:p>
          <a:p>
            <a:pPr rtl="0" fontAlgn="base"/>
            <a:endParaRPr lang="en-ZA"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B5646464-C67A-4F12-B466-8AF032718D33}" type="slidenum">
              <a:rPr lang="en-US" smtClean="0"/>
              <a:pPr>
                <a:defRPr/>
              </a:pPr>
              <a:t>24</a:t>
            </a:fld>
            <a:endParaRPr lang="en-US" dirty="0"/>
          </a:p>
        </p:txBody>
      </p:sp>
    </p:spTree>
    <p:extLst>
      <p:ext uri="{BB962C8B-B14F-4D97-AF65-F5344CB8AC3E}">
        <p14:creationId xmlns:p14="http://schemas.microsoft.com/office/powerpoint/2010/main" val="3263074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rtl="0" fontAlgn="base"/>
            <a:r>
              <a:rPr lang="en-ZA" sz="1200" b="1" i="0" kern="1200" dirty="0" smtClean="0">
                <a:solidFill>
                  <a:schemeClr val="tx1"/>
                </a:solidFill>
                <a:effectLst/>
                <a:latin typeface="Arial" panose="020B0604020202020204" pitchFamily="34" charset="0"/>
                <a:ea typeface="+mn-ea"/>
                <a:cs typeface="Arial" panose="020B0604020202020204" pitchFamily="34" charset="0"/>
              </a:rPr>
              <a:t>K2’s patented </a:t>
            </a:r>
            <a:r>
              <a:rPr lang="en-ZA" sz="1200" b="1" i="0" kern="1200" dirty="0" err="1" smtClean="0">
                <a:solidFill>
                  <a:schemeClr val="tx1"/>
                </a:solidFill>
                <a:effectLst/>
                <a:latin typeface="Arial" panose="020B0604020202020204" pitchFamily="34" charset="0"/>
                <a:ea typeface="+mn-ea"/>
                <a:cs typeface="Arial" panose="020B0604020202020204" pitchFamily="34" charset="0"/>
              </a:rPr>
              <a:t>smartobjects</a:t>
            </a:r>
            <a:r>
              <a:rPr lang="en-ZA" sz="1200" b="1" i="0" kern="1200" dirty="0" smtClean="0">
                <a:solidFill>
                  <a:schemeClr val="tx1"/>
                </a:solidFill>
                <a:effectLst/>
                <a:latin typeface="Arial" panose="020B0604020202020204" pitchFamily="34" charset="0"/>
                <a:ea typeface="+mn-ea"/>
                <a:cs typeface="Arial" panose="020B0604020202020204" pitchFamily="34" charset="0"/>
              </a:rPr>
              <a:t> enable</a:t>
            </a:r>
            <a:r>
              <a:rPr lang="en-ZA" sz="1200" b="1" i="0" kern="1200" baseline="0" dirty="0" smtClean="0">
                <a:solidFill>
                  <a:schemeClr val="tx1"/>
                </a:solidFill>
                <a:effectLst/>
                <a:latin typeface="Arial" panose="020B0604020202020204" pitchFamily="34" charset="0"/>
                <a:ea typeface="+mn-ea"/>
                <a:cs typeface="Arial" panose="020B0604020202020204" pitchFamily="34" charset="0"/>
              </a:rPr>
              <a:t> you to d</a:t>
            </a:r>
            <a:r>
              <a:rPr lang="en-ZA" sz="1200" b="1" i="0" kern="1200" dirty="0" smtClean="0">
                <a:solidFill>
                  <a:schemeClr val="tx1"/>
                </a:solidFill>
                <a:effectLst/>
                <a:latin typeface="Arial" panose="020B0604020202020204" pitchFamily="34" charset="0"/>
                <a:ea typeface="+mn-ea"/>
                <a:cs typeface="Arial" panose="020B0604020202020204" pitchFamily="34" charset="0"/>
              </a:rPr>
              <a:t>efine</a:t>
            </a:r>
            <a:r>
              <a:rPr lang="en-ZA" sz="1200" b="1" i="0" kern="1200" baseline="0" dirty="0" smtClean="0">
                <a:solidFill>
                  <a:schemeClr val="tx1"/>
                </a:solidFill>
                <a:effectLst/>
                <a:latin typeface="Arial" panose="020B0604020202020204" pitchFamily="34" charset="0"/>
                <a:ea typeface="+mn-ea"/>
                <a:cs typeface="Arial" panose="020B0604020202020204" pitchFamily="34" charset="0"/>
              </a:rPr>
              <a:t> the information you need to use in your applications and connect without code to your systems. </a:t>
            </a:r>
          </a:p>
          <a:p>
            <a:pPr rtl="0" fontAlgn="base"/>
            <a:endParaRPr lang="en-ZA" sz="1200" b="0" i="0" kern="1200" baseline="0" dirty="0" smtClean="0">
              <a:solidFill>
                <a:schemeClr val="tx1"/>
              </a:solidFill>
              <a:effectLst/>
              <a:latin typeface="Arial" panose="020B0604020202020204" pitchFamily="34" charset="0"/>
              <a:ea typeface="+mn-ea"/>
              <a:cs typeface="Arial" panose="020B0604020202020204" pitchFamily="34" charset="0"/>
            </a:endParaRPr>
          </a:p>
          <a:p>
            <a:pPr rtl="0" fontAlgn="base"/>
            <a:r>
              <a:rPr lang="en-ZA" sz="1200" b="1" i="0" kern="1200" baseline="0" dirty="0" smtClean="0">
                <a:solidFill>
                  <a:schemeClr val="tx1"/>
                </a:solidFill>
                <a:effectLst/>
                <a:latin typeface="Arial" panose="020B0604020202020204" pitchFamily="34" charset="0"/>
                <a:ea typeface="+mn-ea"/>
                <a:cs typeface="Arial" panose="020B0604020202020204" pitchFamily="34" charset="0"/>
              </a:rPr>
              <a:t>Data in forms</a:t>
            </a:r>
          </a:p>
          <a:p>
            <a:pPr rtl="0" fontAlgn="base"/>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Use business information from multiple line of business systems in your forms to give people all the information they need in one place at the same time. Save time and effort logging in and out of multiple systems.</a:t>
            </a:r>
          </a:p>
          <a:p>
            <a:pPr rtl="0" fontAlgn="base"/>
            <a:endParaRPr lang="en-ZA" sz="1200" b="0" i="0" kern="1200" baseline="0" dirty="0" smtClean="0">
              <a:solidFill>
                <a:schemeClr val="tx1"/>
              </a:solidFill>
              <a:effectLst/>
              <a:latin typeface="Arial" panose="020B0604020202020204" pitchFamily="34" charset="0"/>
              <a:ea typeface="+mn-ea"/>
              <a:cs typeface="Arial" panose="020B0604020202020204" pitchFamily="34" charset="0"/>
            </a:endParaRPr>
          </a:p>
          <a:p>
            <a:pPr rtl="0" fontAlgn="base"/>
            <a:r>
              <a:rPr lang="en-ZA" sz="1200" b="1" i="0" kern="1200" baseline="0" dirty="0" smtClean="0">
                <a:solidFill>
                  <a:schemeClr val="tx1"/>
                </a:solidFill>
                <a:effectLst/>
                <a:latin typeface="Arial" panose="020B0604020202020204" pitchFamily="34" charset="0"/>
                <a:ea typeface="+mn-ea"/>
                <a:cs typeface="Arial" panose="020B0604020202020204" pitchFamily="34" charset="0"/>
              </a:rPr>
              <a:t>Data in workflow</a:t>
            </a:r>
          </a:p>
          <a:p>
            <a:pPr rtl="0" fontAlgn="base"/>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Use line of business data to make decisions, route workflows, assign tasks to the correct teams and automate line of business systems all </a:t>
            </a:r>
            <a:r>
              <a:rPr lang="en-ZA" sz="1200" b="0" i="0" kern="1200" baseline="0" dirty="0" err="1" smtClean="0">
                <a:solidFill>
                  <a:schemeClr val="tx1"/>
                </a:solidFill>
                <a:effectLst/>
                <a:latin typeface="Arial" panose="020B0604020202020204" pitchFamily="34" charset="0"/>
                <a:ea typeface="+mn-ea"/>
                <a:cs typeface="Arial" panose="020B0604020202020204" pitchFamily="34" charset="0"/>
              </a:rPr>
              <a:t>winthout</a:t>
            </a:r>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 code.</a:t>
            </a:r>
          </a:p>
          <a:p>
            <a:pPr rtl="0" fontAlgn="base"/>
            <a:endParaRPr lang="en-ZA" sz="1200" b="0" i="0" kern="1200" baseline="0" dirty="0" smtClean="0">
              <a:solidFill>
                <a:schemeClr val="tx1"/>
              </a:solidFill>
              <a:effectLst/>
              <a:latin typeface="Arial" panose="020B0604020202020204" pitchFamily="34" charset="0"/>
              <a:ea typeface="+mn-ea"/>
              <a:cs typeface="Arial" panose="020B0604020202020204" pitchFamily="34" charset="0"/>
            </a:endParaRPr>
          </a:p>
          <a:p>
            <a:pPr rtl="0" fontAlgn="base"/>
            <a:endParaRPr lang="en-ZA"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B5646464-C67A-4F12-B466-8AF032718D33}" type="slidenum">
              <a:rPr lang="en-US" smtClean="0"/>
              <a:pPr>
                <a:defRPr/>
              </a:pPr>
              <a:t>26</a:t>
            </a:fld>
            <a:endParaRPr lang="en-US" dirty="0"/>
          </a:p>
        </p:txBody>
      </p:sp>
    </p:spTree>
    <p:extLst>
      <p:ext uri="{BB962C8B-B14F-4D97-AF65-F5344CB8AC3E}">
        <p14:creationId xmlns:p14="http://schemas.microsoft.com/office/powerpoint/2010/main" val="4181489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pPr rtl="0" fontAlgn="base"/>
            <a:r>
              <a:rPr lang="en-ZA" sz="1200" b="1" i="0" kern="1200" dirty="0" smtClean="0">
                <a:solidFill>
                  <a:schemeClr val="tx1"/>
                </a:solidFill>
                <a:effectLst/>
                <a:latin typeface="Arial" panose="020B0604020202020204" pitchFamily="34" charset="0"/>
                <a:ea typeface="+mn-ea"/>
                <a:cs typeface="Arial" panose="020B0604020202020204" pitchFamily="34" charset="0"/>
              </a:rPr>
              <a:t>Track your applications with real-time insight into process status and business performance.</a:t>
            </a:r>
          </a:p>
          <a:p>
            <a:pPr rtl="0" fontAlgn="base"/>
            <a:r>
              <a:rPr lang="en-ZA" sz="1200" b="0" i="0" kern="1200" dirty="0" smtClean="0">
                <a:solidFill>
                  <a:schemeClr val="tx1"/>
                </a:solidFill>
                <a:effectLst/>
                <a:latin typeface="Arial" panose="020B0604020202020204" pitchFamily="34" charset="0"/>
                <a:ea typeface="+mn-ea"/>
                <a:cs typeface="Arial" panose="020B0604020202020204" pitchFamily="34" charset="0"/>
              </a:rPr>
              <a:t>Use out-of-the-box reports that combine business analytics and workflow data, or create custom reports and alerts based on what's important to your organization.</a:t>
            </a:r>
          </a:p>
          <a:p>
            <a:endParaRPr lang="en-ZA" sz="1200" b="1" kern="1200" dirty="0" smtClean="0">
              <a:solidFill>
                <a:schemeClr val="tx1"/>
              </a:solidFill>
              <a:effectLst/>
              <a:latin typeface="Arial" panose="020B0604020202020204" pitchFamily="34" charset="0"/>
              <a:ea typeface="+mn-ea"/>
              <a:cs typeface="Arial" panose="020B0604020202020204" pitchFamily="34" charset="0"/>
            </a:endParaRPr>
          </a:p>
          <a:p>
            <a:pPr rtl="0" fontAlgn="base"/>
            <a:r>
              <a:rPr lang="en-ZA" sz="1200" b="1" i="0" kern="1200" dirty="0" smtClean="0">
                <a:solidFill>
                  <a:schemeClr val="tx1"/>
                </a:solidFill>
                <a:effectLst/>
                <a:latin typeface="Arial" panose="020B0604020202020204" pitchFamily="34" charset="0"/>
                <a:ea typeface="+mn-ea"/>
                <a:cs typeface="Arial" panose="020B0604020202020204" pitchFamily="34" charset="0"/>
              </a:rPr>
              <a:t>Monitor progress and performance</a:t>
            </a:r>
          </a:p>
          <a:p>
            <a:pPr rtl="0" fontAlgn="base"/>
            <a:r>
              <a:rPr lang="en-ZA" sz="1200" b="0" i="0" kern="1200" dirty="0" smtClean="0">
                <a:solidFill>
                  <a:schemeClr val="tx1"/>
                </a:solidFill>
                <a:effectLst/>
                <a:latin typeface="Arial" panose="020B0604020202020204" pitchFamily="34" charset="0"/>
                <a:ea typeface="+mn-ea"/>
                <a:cs typeface="Arial" panose="020B0604020202020204" pitchFamily="34" charset="0"/>
              </a:rPr>
              <a:t>K2's real-time visibility lets you track the progress and performance of your applications and your business, so you can use up-to-the-minute data to make better decisions based on business analytics. With K2 it is obvious</a:t>
            </a:r>
            <a:r>
              <a:rPr lang="en-ZA" sz="1200" b="0" i="0" kern="1200" baseline="0" dirty="0" smtClean="0">
                <a:solidFill>
                  <a:schemeClr val="tx1"/>
                </a:solidFill>
                <a:effectLst/>
                <a:latin typeface="Arial" panose="020B0604020202020204" pitchFamily="34" charset="0"/>
                <a:ea typeface="+mn-ea"/>
                <a:cs typeface="Arial" panose="020B0604020202020204" pitchFamily="34" charset="0"/>
              </a:rPr>
              <a:t> what is happening in your processes.</a:t>
            </a:r>
            <a:endParaRPr lang="en-ZA" sz="1200" b="0" i="0" kern="1200" dirty="0" smtClean="0">
              <a:solidFill>
                <a:schemeClr val="tx1"/>
              </a:solidFill>
              <a:effectLst/>
              <a:latin typeface="Arial" panose="020B0604020202020204" pitchFamily="34" charset="0"/>
              <a:ea typeface="+mn-ea"/>
              <a:cs typeface="Arial" panose="020B0604020202020204" pitchFamily="34" charset="0"/>
            </a:endParaRPr>
          </a:p>
          <a:p>
            <a:endParaRPr lang="en-ZA" sz="1200" b="1"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ZA" sz="1200" b="1" i="0" kern="1200" dirty="0" smtClean="0">
                <a:solidFill>
                  <a:schemeClr val="tx1"/>
                </a:solidFill>
                <a:effectLst/>
                <a:latin typeface="Arial" panose="020B0604020202020204" pitchFamily="34" charset="0"/>
                <a:ea typeface="+mn-ea"/>
                <a:cs typeface="Arial" panose="020B0604020202020204" pitchFamily="34" charset="0"/>
              </a:rPr>
              <a:t>Design custom reports using industry-standard tools</a:t>
            </a:r>
          </a:p>
          <a:p>
            <a:r>
              <a:rPr lang="en-ZA" sz="1200" b="0" i="0" kern="1200" dirty="0" smtClean="0">
                <a:solidFill>
                  <a:schemeClr val="tx1"/>
                </a:solidFill>
                <a:effectLst/>
                <a:latin typeface="Arial" panose="020B0604020202020204" pitchFamily="34" charset="0"/>
                <a:ea typeface="+mn-ea"/>
                <a:cs typeface="Arial" panose="020B0604020202020204" pitchFamily="34" charset="0"/>
              </a:rPr>
              <a:t>People are more productive when they work in familiar environments. </a:t>
            </a:r>
          </a:p>
          <a:p>
            <a:r>
              <a:rPr lang="en-ZA" sz="1200" b="0" i="0" kern="1200" dirty="0" smtClean="0">
                <a:solidFill>
                  <a:schemeClr val="tx1"/>
                </a:solidFill>
                <a:effectLst/>
                <a:latin typeface="Arial" panose="020B0604020202020204" pitchFamily="34" charset="0"/>
                <a:ea typeface="+mn-ea"/>
                <a:cs typeface="Arial" panose="020B0604020202020204" pitchFamily="34" charset="0"/>
              </a:rPr>
              <a:t>K2 provides extensive integration to a number of Microsoft-based tools — Excel </a:t>
            </a:r>
            <a:r>
              <a:rPr lang="en-ZA" sz="1200" b="0" i="0" kern="1200" dirty="0" err="1" smtClean="0">
                <a:solidFill>
                  <a:schemeClr val="tx1"/>
                </a:solidFill>
                <a:effectLst/>
                <a:latin typeface="Arial" panose="020B0604020202020204" pitchFamily="34" charset="0"/>
                <a:ea typeface="+mn-ea"/>
                <a:cs typeface="Arial" panose="020B0604020202020204" pitchFamily="34" charset="0"/>
              </a:rPr>
              <a:t>PowerPivot</a:t>
            </a:r>
            <a:r>
              <a:rPr lang="en-ZA" sz="1200" b="0" i="0" kern="1200" dirty="0" smtClean="0">
                <a:solidFill>
                  <a:schemeClr val="tx1"/>
                </a:solidFill>
                <a:effectLst/>
                <a:latin typeface="Arial" panose="020B0604020202020204" pitchFamily="34" charset="0"/>
                <a:ea typeface="+mn-ea"/>
                <a:cs typeface="Arial" panose="020B0604020202020204" pitchFamily="34" charset="0"/>
              </a:rPr>
              <a:t>, SQL Server Reporting Services and others to make information easily accessible.</a:t>
            </a:r>
            <a:endParaRPr lang="en-ZA" sz="1200" b="1" kern="1200" dirty="0" smtClean="0">
              <a:solidFill>
                <a:schemeClr val="tx1"/>
              </a:solidFill>
              <a:effectLst/>
              <a:latin typeface="Arial" panose="020B0604020202020204" pitchFamily="34" charset="0"/>
              <a:ea typeface="+mn-ea"/>
              <a:cs typeface="Arial" panose="020B0604020202020204" pitchFamily="34" charset="0"/>
            </a:endParaRPr>
          </a:p>
          <a:p>
            <a:endParaRPr lang="en-ZA" dirty="0" smtClean="0">
              <a:latin typeface="Arial" panose="020B0604020202020204" pitchFamily="34" charset="0"/>
              <a:cs typeface="Arial" panose="020B0604020202020204" pitchFamily="34" charset="0"/>
            </a:endParaRPr>
          </a:p>
          <a:p>
            <a:pPr rtl="0" fontAlgn="base"/>
            <a:r>
              <a:rPr lang="en-ZA" sz="1200" b="1" i="0" kern="1200" dirty="0" smtClean="0">
                <a:solidFill>
                  <a:schemeClr val="tx1"/>
                </a:solidFill>
                <a:effectLst/>
                <a:latin typeface="Arial" panose="020B0604020202020204" pitchFamily="34" charset="0"/>
                <a:ea typeface="+mn-ea"/>
                <a:cs typeface="Arial" panose="020B0604020202020204" pitchFamily="34" charset="0"/>
              </a:rPr>
              <a:t>Info in real-time</a:t>
            </a:r>
          </a:p>
          <a:p>
            <a:pPr rtl="0" fontAlgn="base"/>
            <a:r>
              <a:rPr lang="en-ZA" sz="1200" b="0" i="0" kern="1200" dirty="0" smtClean="0">
                <a:solidFill>
                  <a:schemeClr val="tx1"/>
                </a:solidFill>
                <a:effectLst/>
                <a:latin typeface="Arial" panose="020B0604020202020204" pitchFamily="34" charset="0"/>
                <a:ea typeface="+mn-ea"/>
                <a:cs typeface="Arial" panose="020B0604020202020204" pitchFamily="34" charset="0"/>
              </a:rPr>
              <a:t>K2 gives you the ability to send notifications based on guidelines defined by you. </a:t>
            </a:r>
          </a:p>
          <a:p>
            <a:pPr rtl="0" fontAlgn="base"/>
            <a:r>
              <a:rPr lang="en-ZA" sz="1200" b="0" i="0" kern="1200" dirty="0" smtClean="0">
                <a:solidFill>
                  <a:schemeClr val="tx1"/>
                </a:solidFill>
                <a:effectLst/>
                <a:latin typeface="Arial" panose="020B0604020202020204" pitchFamily="34" charset="0"/>
                <a:ea typeface="+mn-ea"/>
                <a:cs typeface="Arial" panose="020B0604020202020204" pitchFamily="34" charset="0"/>
              </a:rPr>
              <a:t>Management may want to be alerted, for example, when a supply chain is interrupted or expenses hit 90 persent of allocated budget.</a:t>
            </a: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B5646464-C67A-4F12-B466-8AF032718D33}" type="slidenum">
              <a:rPr lang="en-US" smtClean="0"/>
              <a:pPr>
                <a:defRPr/>
              </a:pPr>
              <a:t>28</a:t>
            </a:fld>
            <a:endParaRPr lang="en-US" dirty="0"/>
          </a:p>
        </p:txBody>
      </p:sp>
    </p:spTree>
    <p:extLst>
      <p:ext uri="{BB962C8B-B14F-4D97-AF65-F5344CB8AC3E}">
        <p14:creationId xmlns:p14="http://schemas.microsoft.com/office/powerpoint/2010/main" val="3761194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Salesforce: </a:t>
            </a:r>
            <a:r>
              <a:rPr lang="en-GB" sz="1200" u="sng" kern="1200" dirty="0" smtClean="0">
                <a:solidFill>
                  <a:schemeClr val="tx1"/>
                </a:solidFill>
                <a:effectLst/>
                <a:latin typeface="+mn-lt"/>
                <a:ea typeface="+mn-ea"/>
                <a:cs typeface="+mn-cs"/>
                <a:hlinkClick r:id="rId3"/>
              </a:rPr>
              <a:t>https://eu5.salesforce.com/</a:t>
            </a:r>
            <a:endParaRPr lang="en-GB" sz="1200" kern="1200" dirty="0" smtClean="0">
              <a:solidFill>
                <a:schemeClr val="tx1"/>
              </a:solidFill>
              <a:effectLst/>
              <a:latin typeface="+mn-lt"/>
              <a:ea typeface="+mn-ea"/>
              <a:cs typeface="+mn-cs"/>
            </a:endParaRPr>
          </a:p>
          <a:p>
            <a:endParaRPr lang="en-GB" dirty="0" smtClean="0"/>
          </a:p>
          <a:p>
            <a:r>
              <a:rPr lang="en-GB" dirty="0" smtClean="0"/>
              <a:t>moisestavira@hotmail.com</a:t>
            </a:r>
          </a:p>
          <a:p>
            <a:r>
              <a:rPr lang="en-GB" dirty="0" smtClean="0"/>
              <a:t>dev4SLFC</a:t>
            </a:r>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31</a:t>
            </a:fld>
            <a:endParaRPr lang="es-ES"/>
          </a:p>
        </p:txBody>
      </p:sp>
    </p:spTree>
    <p:extLst>
      <p:ext uri="{BB962C8B-B14F-4D97-AF65-F5344CB8AC3E}">
        <p14:creationId xmlns:p14="http://schemas.microsoft.com/office/powerpoint/2010/main" val="3671741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Corporate:</a:t>
            </a:r>
            <a:r>
              <a:rPr lang="en-GB" baseline="0" dirty="0" smtClean="0"/>
              <a:t> </a:t>
            </a:r>
            <a:r>
              <a:rPr lang="en-GB" sz="1200" u="sng" kern="1200" dirty="0" smtClean="0">
                <a:solidFill>
                  <a:schemeClr val="tx1"/>
                </a:solidFill>
                <a:effectLst/>
                <a:latin typeface="+mn-lt"/>
                <a:ea typeface="+mn-ea"/>
                <a:cs typeface="+mn-cs"/>
                <a:hlinkClick r:id="rId3"/>
              </a:rPr>
              <a:t>https://k2corp.sharepoint.com/sites/AppitDenallix/EMEADenallix/_layouts/15/start.aspx#/SitePages/Home.aspx</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Home: </a:t>
            </a:r>
            <a:r>
              <a:rPr lang="en-GB" sz="1200" u="sng" kern="1200" dirty="0" smtClean="0">
                <a:solidFill>
                  <a:schemeClr val="tx1"/>
                </a:solidFill>
                <a:effectLst/>
                <a:latin typeface="+mn-lt"/>
                <a:ea typeface="+mn-ea"/>
                <a:cs typeface="+mn-cs"/>
                <a:hlinkClick r:id="rId4"/>
              </a:rPr>
              <a:t>https://denallixtechuk.sharepoint.com/sites/techspecportal/SitePages/Home.aspx</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My site in</a:t>
            </a:r>
            <a:r>
              <a:rPr lang="en-GB" baseline="0" dirty="0" smtClean="0"/>
              <a:t> office 365: </a:t>
            </a:r>
            <a:r>
              <a:rPr lang="en-GB" sz="1200" u="sng" kern="1200" dirty="0" smtClean="0">
                <a:solidFill>
                  <a:schemeClr val="tx1"/>
                </a:solidFill>
                <a:effectLst/>
                <a:latin typeface="+mn-lt"/>
                <a:ea typeface="+mn-ea"/>
                <a:cs typeface="+mn-cs"/>
                <a:hlinkClick r:id="rId5"/>
              </a:rPr>
              <a:t>https://denallixtechuk.sharepoint.com/sites/techspecportal/moises/SitePages/Home.aspx</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32</a:t>
            </a:fld>
            <a:endParaRPr lang="es-ES"/>
          </a:p>
        </p:txBody>
      </p:sp>
    </p:spTree>
    <p:extLst>
      <p:ext uri="{BB962C8B-B14F-4D97-AF65-F5344CB8AC3E}">
        <p14:creationId xmlns:p14="http://schemas.microsoft.com/office/powerpoint/2010/main" val="631383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381"/>
          <a:stretch/>
        </p:blipFill>
        <p:spPr>
          <a:xfrm>
            <a:off x="2272267" y="1705707"/>
            <a:ext cx="7647466" cy="5150618"/>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ING SLIDE -Dark background">
    <p:bg>
      <p:bgPr>
        <a:solidFill>
          <a:srgbClr val="00B5DF"/>
        </a:solidFill>
        <a:effectLst/>
      </p:bgPr>
    </p:bg>
    <p:spTree>
      <p:nvGrpSpPr>
        <p:cNvPr id="1" name=""/>
        <p:cNvGrpSpPr/>
        <p:nvPr/>
      </p:nvGrpSpPr>
      <p:grpSpPr>
        <a:xfrm>
          <a:off x="0" y="0"/>
          <a:ext cx="0" cy="0"/>
          <a:chOff x="0" y="0"/>
          <a:chExt cx="0" cy="0"/>
        </a:xfrm>
      </p:grpSpPr>
      <p:sp>
        <p:nvSpPr>
          <p:cNvPr id="7" name="Text Placeholder 16"/>
          <p:cNvSpPr>
            <a:spLocks noGrp="1"/>
          </p:cNvSpPr>
          <p:nvPr>
            <p:ph type="body" sz="quarter" idx="13" hasCustomPrompt="1"/>
          </p:nvPr>
        </p:nvSpPr>
        <p:spPr>
          <a:xfrm>
            <a:off x="227347" y="230827"/>
            <a:ext cx="10532389" cy="907095"/>
          </a:xfrm>
          <a:prstGeom prst="rect">
            <a:avLst/>
          </a:prstGeom>
        </p:spPr>
        <p:txBody>
          <a:bodyPr anchor="t"/>
          <a:lstStyle>
            <a:lvl1pPr marL="0" indent="0">
              <a:spcBef>
                <a:spcPts val="0"/>
              </a:spcBef>
              <a:buNone/>
              <a:defRPr sz="4800" b="0" cap="all" baseline="0">
                <a:solidFill>
                  <a:schemeClr val="bg1"/>
                </a:solidFill>
                <a:latin typeface="+mj-lt"/>
                <a:cs typeface="Helvetica" pitchFamily="34" charset="0"/>
              </a:defRPr>
            </a:lvl1pPr>
            <a:lvl2pPr marL="304792" indent="-304792">
              <a:buClr>
                <a:schemeClr val="tx1">
                  <a:lumMod val="75000"/>
                </a:schemeClr>
              </a:buClr>
              <a:buSzPct val="70000"/>
              <a:buFont typeface="Arial" pitchFamily="34" charset="0"/>
              <a:buChar char="&gt;"/>
              <a:defRPr sz="2400"/>
            </a:lvl2pPr>
            <a:lvl3pPr marL="609585" indent="-304792">
              <a:buClr>
                <a:schemeClr val="tx1">
                  <a:lumMod val="85000"/>
                </a:schemeClr>
              </a:buClr>
              <a:buFont typeface="Arial" pitchFamily="34" charset="0"/>
              <a:buChar char="•"/>
              <a:defRPr sz="2133">
                <a:latin typeface="Arial" pitchFamily="34" charset="0"/>
                <a:cs typeface="Arial" pitchFamily="34" charset="0"/>
              </a:defRPr>
            </a:lvl3pPr>
          </a:lstStyle>
          <a:p>
            <a:pPr lvl="0"/>
            <a:r>
              <a:rPr lang="en-US" dirty="0" smtClean="0"/>
              <a:t>Click to edit text styles</a:t>
            </a:r>
          </a:p>
        </p:txBody>
      </p:sp>
      <p:sp>
        <p:nvSpPr>
          <p:cNvPr id="10" name="Text Placeholder 15"/>
          <p:cNvSpPr>
            <a:spLocks noGrp="1"/>
          </p:cNvSpPr>
          <p:nvPr>
            <p:ph type="body" sz="quarter" idx="12" hasCustomPrompt="1"/>
          </p:nvPr>
        </p:nvSpPr>
        <p:spPr>
          <a:xfrm>
            <a:off x="224374" y="1221765"/>
            <a:ext cx="11755967" cy="4894555"/>
          </a:xfrm>
          <a:prstGeom prst="rect">
            <a:avLst/>
          </a:prstGeom>
        </p:spPr>
        <p:txBody>
          <a:bodyPr/>
          <a:lstStyle>
            <a:lvl1pPr marL="309026" indent="-309026">
              <a:buClrTx/>
              <a:buSzPct val="100000"/>
              <a:buFont typeface="Arial"/>
              <a:buChar char="•"/>
              <a:defRPr sz="2133">
                <a:solidFill>
                  <a:schemeClr val="bg1"/>
                </a:solidFill>
                <a:latin typeface="+mn-lt"/>
              </a:defRPr>
            </a:lvl1pPr>
            <a:lvl2pPr marL="618051" indent="-309026">
              <a:buClrTx/>
              <a:buSzPct val="100000"/>
              <a:buFont typeface="Arial"/>
              <a:buChar char="•"/>
              <a:tabLst/>
              <a:defRPr sz="2133">
                <a:solidFill>
                  <a:schemeClr val="bg1"/>
                </a:solidFill>
                <a:latin typeface="+mn-lt"/>
              </a:defRPr>
            </a:lvl2pPr>
            <a:lvl3pPr marL="910144" indent="-292093">
              <a:buClrTx/>
              <a:buSzPct val="100000"/>
              <a:buFont typeface="Arial"/>
              <a:buChar char="•"/>
              <a:defRPr sz="2133" baseline="0">
                <a:solidFill>
                  <a:schemeClr val="bg1"/>
                </a:solidFill>
                <a:latin typeface="+mn-lt"/>
              </a:defRPr>
            </a:lvl3pPr>
            <a:lvl4pPr marL="1223403" indent="-313259">
              <a:buClrTx/>
              <a:buSzPct val="100000"/>
              <a:buFont typeface="Arial"/>
              <a:buChar char="•"/>
              <a:defRPr sz="2133">
                <a:solidFill>
                  <a:schemeClr val="bg1"/>
                </a:solidFill>
                <a:latin typeface="+mn-lt"/>
              </a:defRPr>
            </a:lvl4pPr>
            <a:lvl5pPr marL="1528195" indent="-309026">
              <a:buClrTx/>
              <a:buSzPct val="100000"/>
              <a:buFont typeface="Arial"/>
              <a:buChar char="•"/>
              <a:defRPr sz="2133" cap="none" baseline="0">
                <a:solidFill>
                  <a:schemeClr val="bg1"/>
                </a:solidFill>
                <a:latin typeface="+mn-lt"/>
              </a:defRPr>
            </a:lvl5pPr>
            <a:lvl6pPr marL="1837221" indent="-309026">
              <a:buClrTx/>
              <a:buFont typeface="Arial"/>
              <a:buChar char="•"/>
              <a:defRPr sz="2133">
                <a:solidFill>
                  <a:schemeClr val="bg1"/>
                </a:solidFill>
                <a:latin typeface="+mn-lt"/>
              </a:defRPr>
            </a:lvl6pPr>
            <a:lvl7pPr marL="2125080" indent="-287859">
              <a:buClrTx/>
              <a:buFont typeface="Arial"/>
              <a:buChar char="•"/>
              <a:tabLst/>
              <a:defRPr sz="2133">
                <a:solidFill>
                  <a:schemeClr val="bg1"/>
                </a:solidFill>
                <a:latin typeface="+mn-lt"/>
              </a:defRPr>
            </a:lvl7pPr>
          </a:lstStyle>
          <a:p>
            <a:pPr lvl="0"/>
            <a:r>
              <a:rPr lang="en-US" dirty="0" smtClean="0"/>
              <a:t>Level 1</a:t>
            </a:r>
          </a:p>
          <a:p>
            <a:pPr lvl="1"/>
            <a:r>
              <a:rPr lang="en-US" dirty="0" smtClean="0"/>
              <a:t>Level 2</a:t>
            </a:r>
          </a:p>
          <a:p>
            <a:pPr lvl="2"/>
            <a:r>
              <a:rPr lang="en-US" dirty="0" smtClean="0"/>
              <a:t>Level 3</a:t>
            </a:r>
          </a:p>
          <a:p>
            <a:pPr lvl="3"/>
            <a:r>
              <a:rPr lang="en-US" dirty="0" smtClean="0"/>
              <a:t>Level 4</a:t>
            </a:r>
          </a:p>
          <a:p>
            <a:pPr lvl="4"/>
            <a:r>
              <a:rPr lang="en-US" dirty="0" smtClean="0"/>
              <a:t>Level 5</a:t>
            </a:r>
          </a:p>
          <a:p>
            <a:pPr lvl="5"/>
            <a:r>
              <a:rPr lang="en-US" dirty="0" smtClean="0"/>
              <a:t>Level 6</a:t>
            </a:r>
          </a:p>
          <a:p>
            <a:pPr lvl="6"/>
            <a:r>
              <a:rPr lang="en-US" dirty="0" smtClean="0"/>
              <a:t>Level 7</a:t>
            </a:r>
          </a:p>
        </p:txBody>
      </p:sp>
      <p:pic>
        <p:nvPicPr>
          <p:cNvPr id="4" name="Picture 3" descr="cloud-lef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81168"/>
            <a:ext cx="2381504" cy="1576832"/>
          </a:xfrm>
          <a:prstGeom prst="rect">
            <a:avLst/>
          </a:prstGeom>
        </p:spPr>
      </p:pic>
      <p:pic>
        <p:nvPicPr>
          <p:cNvPr id="5" name="Picture 4" descr="cloud-rig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41792" y="5012944"/>
            <a:ext cx="3950208" cy="1845056"/>
          </a:xfrm>
          <a:prstGeom prst="rect">
            <a:avLst/>
          </a:prstGeom>
        </p:spPr>
      </p:pic>
      <p:pic>
        <p:nvPicPr>
          <p:cNvPr id="12" name="Picture 11" descr="appitupperrightgreen.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15413" y="6124627"/>
            <a:ext cx="1435947" cy="706280"/>
          </a:xfrm>
          <a:prstGeom prst="rect">
            <a:avLst/>
          </a:prstGeom>
        </p:spPr>
      </p:pic>
    </p:spTree>
    <p:extLst>
      <p:ext uri="{BB962C8B-B14F-4D97-AF65-F5344CB8AC3E}">
        <p14:creationId xmlns:p14="http://schemas.microsoft.com/office/powerpoint/2010/main" val="95696053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53940" y="-123151"/>
            <a:ext cx="12484485" cy="7096605"/>
          </a:xfrm>
          <a:prstGeom prst="rect">
            <a:avLst/>
          </a:prstGeom>
          <a:solidFill>
            <a:schemeClr val="bg2">
              <a:alpha val="60000"/>
            </a:schemeClr>
          </a:solidFill>
          <a:ln>
            <a:noFill/>
          </a:ln>
        </p:spPr>
        <p:style>
          <a:lnRef idx="1">
            <a:schemeClr val="accent1"/>
          </a:lnRef>
          <a:fillRef idx="3">
            <a:schemeClr val="accent1"/>
          </a:fillRef>
          <a:effectRef idx="2">
            <a:schemeClr val="accent1"/>
          </a:effectRef>
          <a:fontRef idx="minor">
            <a:schemeClr val="lt1"/>
          </a:fontRef>
        </p:style>
        <p:txBody>
          <a:bodyPr lIns="121904" tIns="60952" rIns="121904" bIns="60952" rtlCol="0" anchor="ctr"/>
          <a:lstStyle/>
          <a:p>
            <a:pPr algn="ctr"/>
            <a:endParaRPr lang="en-US" sz="2400"/>
          </a:p>
        </p:txBody>
      </p:sp>
      <p:sp>
        <p:nvSpPr>
          <p:cNvPr id="4" name="Title 1"/>
          <p:cNvSpPr>
            <a:spLocks noGrp="1"/>
          </p:cNvSpPr>
          <p:nvPr>
            <p:ph type="title" hasCustomPrompt="1"/>
          </p:nvPr>
        </p:nvSpPr>
        <p:spPr>
          <a:xfrm>
            <a:off x="711200" y="681570"/>
            <a:ext cx="11074400" cy="918633"/>
          </a:xfrm>
          <a:prstGeom prst="rect">
            <a:avLst/>
          </a:prstGeom>
        </p:spPr>
        <p:txBody>
          <a:bodyPr vert="horz" lIns="91428" tIns="45714" rIns="91428" bIns="45714"/>
          <a:lstStyle>
            <a:lvl1pPr algn="l">
              <a:defRPr b="0" cap="all">
                <a:solidFill>
                  <a:srgbClr val="FFFFFF"/>
                </a:solidFill>
              </a:defRPr>
            </a:lvl1pPr>
          </a:lstStyle>
          <a:p>
            <a:r>
              <a:rPr lang="en-US" dirty="0" smtClean="0"/>
              <a:t>Click to edit title</a:t>
            </a:r>
            <a:endParaRPr lang="en-US" dirty="0"/>
          </a:p>
        </p:txBody>
      </p:sp>
    </p:spTree>
    <p:extLst>
      <p:ext uri="{BB962C8B-B14F-4D97-AF65-F5344CB8AC3E}">
        <p14:creationId xmlns:p14="http://schemas.microsoft.com/office/powerpoint/2010/main" val="3865264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6" y="0"/>
            <a:ext cx="12188388" cy="6858000"/>
          </a:xfrm>
          <a:prstGeom prst="rect">
            <a:avLst/>
          </a:prstGeom>
        </p:spPr>
      </p:pic>
      <p:sp>
        <p:nvSpPr>
          <p:cNvPr id="3" name="Rectangle 2"/>
          <p:cNvSpPr/>
          <p:nvPr userDrawn="1"/>
        </p:nvSpPr>
        <p:spPr>
          <a:xfrm>
            <a:off x="13547" y="-40640"/>
            <a:ext cx="12192000" cy="6966373"/>
          </a:xfrm>
          <a:prstGeom prst="rect">
            <a:avLst/>
          </a:prstGeom>
          <a:solidFill>
            <a:srgbClr val="23201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400"/>
          </a:p>
        </p:txBody>
      </p:sp>
      <p:sp>
        <p:nvSpPr>
          <p:cNvPr id="5" name="TextBox 4"/>
          <p:cNvSpPr txBox="1"/>
          <p:nvPr userDrawn="1"/>
        </p:nvSpPr>
        <p:spPr>
          <a:xfrm>
            <a:off x="0" y="6493103"/>
            <a:ext cx="1264920" cy="379656"/>
          </a:xfrm>
          <a:prstGeom prst="rect">
            <a:avLst/>
          </a:prstGeom>
          <a:solidFill>
            <a:schemeClr val="bg2">
              <a:lumMod val="95000"/>
              <a:lumOff val="5000"/>
            </a:schemeClr>
          </a:solidFill>
        </p:spPr>
        <p:txBody>
          <a:bodyPr wrap="square" rtlCol="0">
            <a:spAutoFit/>
          </a:bodyPr>
          <a:lstStyle/>
          <a:p>
            <a:pPr algn="ctr"/>
            <a:r>
              <a:rPr lang="en-ZA" sz="1867" b="1" dirty="0" smtClean="0">
                <a:solidFill>
                  <a:srgbClr val="FFFFFF"/>
                </a:solidFill>
                <a:latin typeface="+mj-lt"/>
              </a:rPr>
              <a:t>K2.COM</a:t>
            </a:r>
            <a:endParaRPr lang="en-ZA" sz="1867" b="1" dirty="0">
              <a:solidFill>
                <a:srgbClr val="FFFFFF"/>
              </a:solidFill>
              <a:latin typeface="+mj-lt"/>
            </a:endParaRPr>
          </a:p>
        </p:txBody>
      </p:sp>
      <p:pic>
        <p:nvPicPr>
          <p:cNvPr id="6" name="Picture 5"/>
          <p:cNvPicPr>
            <a:picLocks noChangeAspect="1"/>
          </p:cNvPicPr>
          <p:nvPr userDrawn="1"/>
        </p:nvPicPr>
        <p:blipFill>
          <a:blip r:embed="rId3" cstate="screen">
            <a:lum bright="100000" contrast="100000"/>
            <a:extLst>
              <a:ext uri="{28A0092B-C50C-407E-A947-70E740481C1C}">
                <a14:useLocalDpi xmlns:a14="http://schemas.microsoft.com/office/drawing/2010/main"/>
              </a:ext>
            </a:extLst>
          </a:blip>
          <a:stretch>
            <a:fillRect/>
          </a:stretch>
        </p:blipFill>
        <p:spPr>
          <a:xfrm>
            <a:off x="11142280" y="-254000"/>
            <a:ext cx="525635" cy="1032933"/>
          </a:xfrm>
          <a:prstGeom prst="rect">
            <a:avLst/>
          </a:prstGeom>
        </p:spPr>
      </p:pic>
    </p:spTree>
    <p:extLst>
      <p:ext uri="{BB962C8B-B14F-4D97-AF65-F5344CB8AC3E}">
        <p14:creationId xmlns:p14="http://schemas.microsoft.com/office/powerpoint/2010/main" val="65596157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BLANK SLID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gradFill>
            <a:gsLst>
              <a:gs pos="92000">
                <a:schemeClr val="bg1">
                  <a:lumMod val="75000"/>
                </a:schemeClr>
              </a:gs>
              <a:gs pos="67000">
                <a:schemeClr val="bg1">
                  <a:lumMod val="85000"/>
                </a:schemeClr>
              </a:gs>
              <a:gs pos="25000">
                <a:schemeClr val="bg1">
                  <a:lumMod val="95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p:cNvSpPr txBox="1"/>
          <p:nvPr userDrawn="1"/>
        </p:nvSpPr>
        <p:spPr>
          <a:xfrm>
            <a:off x="0" y="6493103"/>
            <a:ext cx="1264920" cy="379656"/>
          </a:xfrm>
          <a:prstGeom prst="rect">
            <a:avLst/>
          </a:prstGeom>
          <a:solidFill>
            <a:schemeClr val="bg2">
              <a:lumMod val="95000"/>
              <a:lumOff val="5000"/>
            </a:schemeClr>
          </a:solidFill>
        </p:spPr>
        <p:txBody>
          <a:bodyPr wrap="square" rtlCol="0">
            <a:spAutoFit/>
          </a:bodyPr>
          <a:lstStyle/>
          <a:p>
            <a:pPr algn="ctr"/>
            <a:r>
              <a:rPr lang="en-ZA" sz="1867" b="1" dirty="0" smtClean="0">
                <a:solidFill>
                  <a:srgbClr val="FFFFFF"/>
                </a:solidFill>
                <a:latin typeface="+mj-lt"/>
              </a:rPr>
              <a:t>K2.COM</a:t>
            </a:r>
            <a:endParaRPr lang="en-ZA" sz="1867" b="1" dirty="0">
              <a:solidFill>
                <a:srgbClr val="FFFFFF"/>
              </a:solidFill>
              <a:latin typeface="+mj-lt"/>
            </a:endParaRPr>
          </a:p>
        </p:txBody>
      </p:sp>
    </p:spTree>
    <p:extLst>
      <p:ext uri="{BB962C8B-B14F-4D97-AF65-F5344CB8AC3E}">
        <p14:creationId xmlns:p14="http://schemas.microsoft.com/office/powerpoint/2010/main" val="20180146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 id="2147483670" r:id="rId13"/>
    <p:sldLayoutId id="2147483671" r:id="rId14"/>
    <p:sldLayoutId id="2147483672" r:id="rId15"/>
    <p:sldLayoutId id="2147483673"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8.xml"/><Relationship Id="rId4" Type="http://schemas.openxmlformats.org/officeDocument/2006/relationships/image" Target="../media/image33.gif"/></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5.png"/><Relationship Id="rId3" Type="http://schemas.openxmlformats.org/officeDocument/2006/relationships/image" Target="../media/image51.png"/><Relationship Id="rId21" Type="http://schemas.openxmlformats.org/officeDocument/2006/relationships/image" Target="../media/image68.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4.png"/><Relationship Id="rId2" Type="http://schemas.openxmlformats.org/officeDocument/2006/relationships/notesSlide" Target="../notesSlides/notesSlide3.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16.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8.png"/><Relationship Id="rId19" Type="http://schemas.openxmlformats.org/officeDocument/2006/relationships/image" Target="../media/image66.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15.emf"/><Relationship Id="rId22"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73.png"/><Relationship Id="rId5" Type="http://schemas.microsoft.com/office/2007/relationships/hdphoto" Target="../media/hdphoto2.wdp"/><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image" Target="../media/image73.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8.png"/><Relationship Id="rId3" Type="http://schemas.openxmlformats.org/officeDocument/2006/relationships/image" Target="../media/image80.png"/><Relationship Id="rId7" Type="http://schemas.openxmlformats.org/officeDocument/2006/relationships/image" Target="../media/image67.png"/><Relationship Id="rId12" Type="http://schemas.openxmlformats.org/officeDocument/2006/relationships/image" Target="../media/image83.png"/><Relationship Id="rId17" Type="http://schemas.openxmlformats.org/officeDocument/2006/relationships/image" Target="../media/image84.png"/><Relationship Id="rId2" Type="http://schemas.openxmlformats.org/officeDocument/2006/relationships/notesSlide" Target="../notesSlides/notesSlide6.xml"/><Relationship Id="rId16" Type="http://schemas.openxmlformats.org/officeDocument/2006/relationships/image" Target="../media/image15.emf"/><Relationship Id="rId1" Type="http://schemas.openxmlformats.org/officeDocument/2006/relationships/slideLayout" Target="../slideLayouts/slideLayout16.xml"/><Relationship Id="rId6" Type="http://schemas.openxmlformats.org/officeDocument/2006/relationships/image" Target="../media/image61.png"/><Relationship Id="rId11" Type="http://schemas.openxmlformats.org/officeDocument/2006/relationships/image" Target="../media/image82.png"/><Relationship Id="rId5" Type="http://schemas.openxmlformats.org/officeDocument/2006/relationships/image" Target="../media/image81.png"/><Relationship Id="rId15" Type="http://schemas.openxmlformats.org/officeDocument/2006/relationships/image" Target="../media/image55.png"/><Relationship Id="rId10" Type="http://schemas.openxmlformats.org/officeDocument/2006/relationships/image" Target="../media/image53.png"/><Relationship Id="rId4" Type="http://schemas.openxmlformats.org/officeDocument/2006/relationships/image" Target="../media/image60.png"/><Relationship Id="rId9" Type="http://schemas.openxmlformats.org/officeDocument/2006/relationships/image" Target="../media/image69.png"/><Relationship Id="rId1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5.emf"/><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www.appit.com/"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g"/></Relationships>
</file>

<file path=ppt/slides/_rels/slide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 </a:t>
            </a:r>
            <a:r>
              <a:rPr lang="en-GB" dirty="0" err="1" smtClean="0"/>
              <a:t>tu</a:t>
            </a:r>
            <a:r>
              <a:rPr lang="en-GB" dirty="0" smtClean="0"/>
              <a:t> </a:t>
            </a:r>
            <a:r>
              <a:rPr lang="en-GB" dirty="0" err="1" smtClean="0"/>
              <a:t>compañero</a:t>
            </a:r>
            <a:r>
              <a:rPr lang="en-GB" dirty="0" smtClean="0"/>
              <a:t> dice…</a:t>
            </a:r>
            <a:endParaRPr lang="en-GB" dirty="0"/>
          </a:p>
        </p:txBody>
      </p:sp>
      <p:pic>
        <p:nvPicPr>
          <p:cNvPr id="1026" name="Picture 2" descr="http://www.wearysloth.com/Gallery/ActorsT/tve55963-20071116-162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56" y="1841022"/>
            <a:ext cx="406400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175" y="3365022"/>
            <a:ext cx="6350000" cy="30353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251" y="1764821"/>
            <a:ext cx="6350000" cy="3200400"/>
          </a:xfrm>
          <a:prstGeom prst="rect">
            <a:avLst/>
          </a:prstGeom>
        </p:spPr>
      </p:pic>
    </p:spTree>
    <p:extLst>
      <p:ext uri="{BB962C8B-B14F-4D97-AF65-F5344CB8AC3E}">
        <p14:creationId xmlns:p14="http://schemas.microsoft.com/office/powerpoint/2010/main" val="48034686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t>Todo superhéroe tiene un villano… o varios!</a:t>
            </a:r>
            <a:endParaRPr lang="es-ES" dirty="0"/>
          </a:p>
        </p:txBody>
      </p:sp>
      <p:sp>
        <p:nvSpPr>
          <p:cNvPr id="6" name="Text Placeholder 1"/>
          <p:cNvSpPr txBox="1">
            <a:spLocks/>
          </p:cNvSpPr>
          <p:nvPr/>
        </p:nvSpPr>
        <p:spPr>
          <a:xfrm>
            <a:off x="1955636" y="2083757"/>
            <a:ext cx="2271252" cy="3286108"/>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978">
              <a:spcBef>
                <a:spcPts val="1801"/>
              </a:spcBef>
              <a:buSzPct val="80000"/>
              <a:buNone/>
            </a:pPr>
            <a:r>
              <a:rPr lang="es-ES" sz="3200" spc="-53" dirty="0" smtClean="0">
                <a:solidFill>
                  <a:srgbClr val="C00000"/>
                </a:solidFill>
                <a:latin typeface="+mj-lt"/>
              </a:rPr>
              <a:t>Cloud</a:t>
            </a:r>
          </a:p>
          <a:p>
            <a:pPr marL="0" indent="0" defTabSz="685978">
              <a:spcBef>
                <a:spcPts val="1801"/>
              </a:spcBef>
              <a:buSzPct val="80000"/>
              <a:buNone/>
            </a:pPr>
            <a:endParaRPr lang="es-ES" sz="3200" spc="-53" dirty="0" smtClean="0">
              <a:solidFill>
                <a:srgbClr val="C00000"/>
              </a:solidFill>
              <a:latin typeface="+mj-lt"/>
            </a:endParaRPr>
          </a:p>
          <a:p>
            <a:pPr marL="0" indent="0" defTabSz="685978">
              <a:spcBef>
                <a:spcPts val="1801"/>
              </a:spcBef>
              <a:buSzPct val="80000"/>
              <a:buNone/>
            </a:pPr>
            <a:r>
              <a:rPr lang="es-ES" sz="3200" spc="-53" dirty="0" smtClean="0">
                <a:solidFill>
                  <a:srgbClr val="C00000"/>
                </a:solidFill>
                <a:latin typeface="+mj-lt"/>
              </a:rPr>
              <a:t>	Seguridad</a:t>
            </a:r>
          </a:p>
          <a:p>
            <a:pPr marL="0" indent="0" defTabSz="685978">
              <a:spcBef>
                <a:spcPts val="1801"/>
              </a:spcBef>
              <a:buSzPct val="80000"/>
              <a:buNone/>
            </a:pPr>
            <a:endParaRPr lang="es-ES" sz="3200" spc="-53" dirty="0" smtClean="0">
              <a:solidFill>
                <a:srgbClr val="C00000"/>
              </a:solidFill>
              <a:latin typeface="+mj-lt"/>
            </a:endParaRPr>
          </a:p>
          <a:p>
            <a:pPr marL="0" indent="0" defTabSz="685978">
              <a:spcBef>
                <a:spcPts val="1801"/>
              </a:spcBef>
              <a:buSzPct val="80000"/>
              <a:buNone/>
            </a:pPr>
            <a:r>
              <a:rPr lang="es-ES" sz="3200" spc="-53" dirty="0" smtClean="0">
                <a:solidFill>
                  <a:srgbClr val="C00000"/>
                </a:solidFill>
                <a:latin typeface="+mj-lt"/>
              </a:rPr>
              <a:t>Colaboración</a:t>
            </a:r>
            <a:endParaRPr lang="es-ES" sz="3200" spc="-53" dirty="0">
              <a:solidFill>
                <a:srgbClr val="C00000"/>
              </a:solidFill>
              <a:latin typeface="+mj-lt"/>
            </a:endParaRPr>
          </a:p>
        </p:txBody>
      </p:sp>
      <p:sp>
        <p:nvSpPr>
          <p:cNvPr id="7" name="TextBox 6"/>
          <p:cNvSpPr txBox="1"/>
          <p:nvPr/>
        </p:nvSpPr>
        <p:spPr>
          <a:xfrm>
            <a:off x="5200282" y="2122557"/>
            <a:ext cx="1376856" cy="415627"/>
          </a:xfrm>
          <a:prstGeom prst="rect">
            <a:avLst/>
          </a:prstGeom>
        </p:spPr>
        <p:txBody>
          <a:bodyPr vert="horz" lIns="0" tIns="0" rIns="0" bIns="0" rtlCol="0">
            <a:noAutofit/>
          </a:bodyPr>
          <a:lstStyle>
            <a:lvl1pPr marL="0" marR="0" indent="0" defTabSz="685978" eaLnBrk="1" fontAlgn="auto" latinLnBrk="0" hangingPunct="1">
              <a:lnSpc>
                <a:spcPct val="90000"/>
              </a:lnSpc>
              <a:spcBef>
                <a:spcPts val="1801"/>
              </a:spcBef>
              <a:spcAft>
                <a:spcPts val="0"/>
              </a:spcAft>
              <a:buClrTx/>
              <a:buSzPct val="80000"/>
              <a:buFont typeface="Arial" pitchFamily="34" charset="0"/>
              <a:buNone/>
              <a:tabLst/>
              <a:defRPr sz="3001" spc="-53" baseline="0">
                <a:gradFill>
                  <a:gsLst>
                    <a:gs pos="100000">
                      <a:schemeClr val="tx2"/>
                    </a:gs>
                    <a:gs pos="0">
                      <a:schemeClr val="tx2"/>
                    </a:gs>
                  </a:gsLst>
                  <a:lin ang="5400000" scaled="0"/>
                </a:gradFill>
                <a:latin typeface="+mj-lt"/>
              </a:defRPr>
            </a:lvl1pPr>
            <a:lvl2pPr marL="0" marR="0" indent="0" defTabSz="685978" eaLnBrk="1" fontAlgn="auto" latinLnBrk="0" hangingPunct="1">
              <a:lnSpc>
                <a:spcPct val="90000"/>
              </a:lnSpc>
              <a:spcBef>
                <a:spcPct val="20000"/>
              </a:spcBef>
              <a:spcAft>
                <a:spcPts val="0"/>
              </a:spcAft>
              <a:buClrTx/>
              <a:buSzPct val="90000"/>
              <a:buFont typeface="Wingdings" pitchFamily="2" charset="2"/>
              <a:buNone/>
              <a:tabLst/>
              <a:defRPr sz="1501" spc="0" baseline="0">
                <a:gradFill>
                  <a:gsLst>
                    <a:gs pos="100000">
                      <a:schemeClr val="bg2"/>
                    </a:gs>
                    <a:gs pos="6000">
                      <a:schemeClr val="bg2"/>
                    </a:gs>
                  </a:gsLst>
                  <a:lin ang="5400000" scaled="0"/>
                </a:gradFill>
                <a:latin typeface="+mn-lt"/>
              </a:defRPr>
            </a:lvl2pPr>
            <a:lvl3pPr marL="173884" marR="0" indent="0" defTabSz="685978" eaLnBrk="1" fontAlgn="auto" latinLnBrk="0" hangingPunct="1">
              <a:lnSpc>
                <a:spcPct val="90000"/>
              </a:lnSpc>
              <a:spcBef>
                <a:spcPct val="20000"/>
              </a:spcBef>
              <a:spcAft>
                <a:spcPts val="0"/>
              </a:spcAft>
              <a:buClrTx/>
              <a:buSzPct val="90000"/>
              <a:buFont typeface="Wingdings" pitchFamily="2" charset="2"/>
              <a:buNone/>
              <a:tabLst>
                <a:tab pos="599065" algn="l"/>
              </a:tabLst>
              <a:defRPr sz="1501" spc="0" baseline="0">
                <a:gradFill>
                  <a:gsLst>
                    <a:gs pos="100000">
                      <a:schemeClr val="bg2"/>
                    </a:gs>
                    <a:gs pos="6000">
                      <a:schemeClr val="bg2"/>
                    </a:gs>
                  </a:gsLst>
                  <a:lin ang="5400000" scaled="0"/>
                </a:gradFill>
                <a:latin typeface="+mn-lt"/>
              </a:defRPr>
            </a:lvl3pPr>
            <a:lvl4pPr marL="343003" marR="0" indent="0" defTabSz="685978" eaLnBrk="1" fontAlgn="auto" latinLnBrk="0" hangingPunct="1">
              <a:lnSpc>
                <a:spcPct val="90000"/>
              </a:lnSpc>
              <a:spcBef>
                <a:spcPct val="20000"/>
              </a:spcBef>
              <a:spcAft>
                <a:spcPts val="0"/>
              </a:spcAft>
              <a:buClrTx/>
              <a:buSzPct val="90000"/>
              <a:buFont typeface="Wingdings" pitchFamily="2" charset="2"/>
              <a:buNone/>
              <a:tabLst/>
              <a:defRPr sz="1501" spc="0" baseline="0">
                <a:gradFill>
                  <a:gsLst>
                    <a:gs pos="100000">
                      <a:schemeClr val="bg2"/>
                    </a:gs>
                    <a:gs pos="6000">
                      <a:schemeClr val="bg2"/>
                    </a:gs>
                  </a:gsLst>
                  <a:lin ang="5400000" scaled="0"/>
                </a:gradFill>
                <a:latin typeface="+mn-lt"/>
              </a:defRPr>
            </a:lvl4pPr>
            <a:lvl5pPr marL="520460" marR="0" indent="0" defTabSz="685978" eaLnBrk="1" fontAlgn="auto" latinLnBrk="0" hangingPunct="1">
              <a:lnSpc>
                <a:spcPct val="90000"/>
              </a:lnSpc>
              <a:spcBef>
                <a:spcPct val="20000"/>
              </a:spcBef>
              <a:spcAft>
                <a:spcPts val="0"/>
              </a:spcAft>
              <a:buClrTx/>
              <a:buSzPct val="90000"/>
              <a:buFont typeface="Wingdings" pitchFamily="2" charset="2"/>
              <a:buNone/>
              <a:tabLst>
                <a:tab pos="942068" algn="l"/>
              </a:tabLst>
              <a:defRPr sz="1501" spc="0" baseline="0">
                <a:gradFill>
                  <a:gsLst>
                    <a:gs pos="100000">
                      <a:schemeClr val="bg2"/>
                    </a:gs>
                    <a:gs pos="6000">
                      <a:schemeClr val="bg2"/>
                    </a:gs>
                  </a:gsLst>
                  <a:lin ang="5400000" scaled="0"/>
                </a:gradFill>
                <a:latin typeface="+mn-lt"/>
              </a:defRPr>
            </a:lvl5pPr>
            <a:lvl6pPr marL="1886440" indent="-171495" defTabSz="685978">
              <a:spcBef>
                <a:spcPct val="20000"/>
              </a:spcBef>
              <a:buFont typeface="Arial" pitchFamily="34" charset="0"/>
              <a:buChar char="•"/>
              <a:defRPr sz="1501">
                <a:latin typeface="+mn-lt"/>
              </a:defRPr>
            </a:lvl6pPr>
            <a:lvl7pPr marL="2229430" indent="-171495" defTabSz="685978">
              <a:spcBef>
                <a:spcPct val="20000"/>
              </a:spcBef>
              <a:buFont typeface="Arial" pitchFamily="34" charset="0"/>
              <a:buChar char="•"/>
              <a:defRPr sz="1501">
                <a:latin typeface="+mn-lt"/>
              </a:defRPr>
            </a:lvl7pPr>
            <a:lvl8pPr marL="2572419" indent="-171495" defTabSz="685978">
              <a:spcBef>
                <a:spcPct val="20000"/>
              </a:spcBef>
              <a:buFont typeface="Arial" pitchFamily="34" charset="0"/>
              <a:buChar char="•"/>
              <a:defRPr sz="1501">
                <a:latin typeface="+mn-lt"/>
              </a:defRPr>
            </a:lvl8pPr>
            <a:lvl9pPr marL="2915408" indent="-171495" defTabSz="685978">
              <a:spcBef>
                <a:spcPct val="20000"/>
              </a:spcBef>
              <a:buFont typeface="Arial" pitchFamily="34" charset="0"/>
              <a:buChar char="•"/>
              <a:defRPr sz="1501">
                <a:latin typeface="+mn-lt"/>
              </a:defRPr>
            </a:lvl9pPr>
          </a:lstStyle>
          <a:p>
            <a:r>
              <a:rPr lang="es-ES" sz="3200" dirty="0" smtClean="0">
                <a:solidFill>
                  <a:srgbClr val="C00000"/>
                </a:solidFill>
              </a:rPr>
              <a:t>Hibrido?</a:t>
            </a:r>
            <a:endParaRPr lang="es-ES" sz="3200" dirty="0">
              <a:solidFill>
                <a:srgbClr val="C00000"/>
              </a:solidFill>
            </a:endParaRPr>
          </a:p>
        </p:txBody>
      </p:sp>
      <p:sp>
        <p:nvSpPr>
          <p:cNvPr id="8" name="TextBox 7"/>
          <p:cNvSpPr txBox="1"/>
          <p:nvPr/>
        </p:nvSpPr>
        <p:spPr>
          <a:xfrm>
            <a:off x="5200281" y="3479562"/>
            <a:ext cx="1809135" cy="415627"/>
          </a:xfrm>
          <a:prstGeom prst="rect">
            <a:avLst/>
          </a:prstGeom>
        </p:spPr>
        <p:txBody>
          <a:bodyPr vert="horz" lIns="0" tIns="0" rIns="0" bIns="0" rtlCol="0">
            <a:noAutofit/>
          </a:bodyPr>
          <a:lstStyle>
            <a:defPPr>
              <a:defRPr lang="en-US"/>
            </a:defPPr>
            <a:lvl1pPr marL="0" marR="0" indent="0" defTabSz="685978" eaLnBrk="1" fontAlgn="auto" latinLnBrk="0" hangingPunct="1">
              <a:lnSpc>
                <a:spcPct val="90000"/>
              </a:lnSpc>
              <a:spcBef>
                <a:spcPts val="1801"/>
              </a:spcBef>
              <a:spcAft>
                <a:spcPts val="0"/>
              </a:spcAft>
              <a:buClrTx/>
              <a:buSzPct val="80000"/>
              <a:buFont typeface="Arial" pitchFamily="34" charset="0"/>
              <a:buNone/>
              <a:tabLst/>
              <a:defRPr sz="3001" spc="-53" baseline="0">
                <a:solidFill>
                  <a:schemeClr val="accent6">
                    <a:lumMod val="20000"/>
                    <a:lumOff val="80000"/>
                  </a:schemeClr>
                </a:solidFill>
                <a:latin typeface="+mj-lt"/>
              </a:defRPr>
            </a:lvl1pPr>
            <a:lvl2pPr marL="0" marR="0" indent="0" defTabSz="685978" eaLnBrk="1" fontAlgn="auto" latinLnBrk="0" hangingPunct="1">
              <a:lnSpc>
                <a:spcPct val="90000"/>
              </a:lnSpc>
              <a:spcBef>
                <a:spcPct val="20000"/>
              </a:spcBef>
              <a:spcAft>
                <a:spcPts val="0"/>
              </a:spcAft>
              <a:buClrTx/>
              <a:buSzPct val="90000"/>
              <a:buFont typeface="Wingdings" pitchFamily="2" charset="2"/>
              <a:buNone/>
              <a:tabLst/>
              <a:defRPr sz="1501" spc="0" baseline="0">
                <a:gradFill>
                  <a:gsLst>
                    <a:gs pos="100000">
                      <a:schemeClr val="bg2"/>
                    </a:gs>
                    <a:gs pos="6000">
                      <a:schemeClr val="bg2"/>
                    </a:gs>
                  </a:gsLst>
                  <a:lin ang="5400000" scaled="0"/>
                </a:gradFill>
                <a:latin typeface="+mn-lt"/>
              </a:defRPr>
            </a:lvl2pPr>
            <a:lvl3pPr marL="173884" marR="0" indent="0" defTabSz="685978" eaLnBrk="1" fontAlgn="auto" latinLnBrk="0" hangingPunct="1">
              <a:lnSpc>
                <a:spcPct val="90000"/>
              </a:lnSpc>
              <a:spcBef>
                <a:spcPct val="20000"/>
              </a:spcBef>
              <a:spcAft>
                <a:spcPts val="0"/>
              </a:spcAft>
              <a:buClrTx/>
              <a:buSzPct val="90000"/>
              <a:buFont typeface="Wingdings" pitchFamily="2" charset="2"/>
              <a:buNone/>
              <a:tabLst>
                <a:tab pos="599065" algn="l"/>
              </a:tabLst>
              <a:defRPr sz="1501" spc="0" baseline="0">
                <a:gradFill>
                  <a:gsLst>
                    <a:gs pos="100000">
                      <a:schemeClr val="bg2"/>
                    </a:gs>
                    <a:gs pos="6000">
                      <a:schemeClr val="bg2"/>
                    </a:gs>
                  </a:gsLst>
                  <a:lin ang="5400000" scaled="0"/>
                </a:gradFill>
                <a:latin typeface="+mn-lt"/>
              </a:defRPr>
            </a:lvl3pPr>
            <a:lvl4pPr marL="343003" marR="0" indent="0" defTabSz="685978" eaLnBrk="1" fontAlgn="auto" latinLnBrk="0" hangingPunct="1">
              <a:lnSpc>
                <a:spcPct val="90000"/>
              </a:lnSpc>
              <a:spcBef>
                <a:spcPct val="20000"/>
              </a:spcBef>
              <a:spcAft>
                <a:spcPts val="0"/>
              </a:spcAft>
              <a:buClrTx/>
              <a:buSzPct val="90000"/>
              <a:buFont typeface="Wingdings" pitchFamily="2" charset="2"/>
              <a:buNone/>
              <a:tabLst/>
              <a:defRPr sz="1501" spc="0" baseline="0">
                <a:gradFill>
                  <a:gsLst>
                    <a:gs pos="100000">
                      <a:schemeClr val="bg2"/>
                    </a:gs>
                    <a:gs pos="6000">
                      <a:schemeClr val="bg2"/>
                    </a:gs>
                  </a:gsLst>
                  <a:lin ang="5400000" scaled="0"/>
                </a:gradFill>
                <a:latin typeface="+mn-lt"/>
              </a:defRPr>
            </a:lvl4pPr>
            <a:lvl5pPr marL="520460" marR="0" indent="0" defTabSz="685978" eaLnBrk="1" fontAlgn="auto" latinLnBrk="0" hangingPunct="1">
              <a:lnSpc>
                <a:spcPct val="90000"/>
              </a:lnSpc>
              <a:spcBef>
                <a:spcPct val="20000"/>
              </a:spcBef>
              <a:spcAft>
                <a:spcPts val="0"/>
              </a:spcAft>
              <a:buClrTx/>
              <a:buSzPct val="90000"/>
              <a:buFont typeface="Wingdings" pitchFamily="2" charset="2"/>
              <a:buNone/>
              <a:tabLst>
                <a:tab pos="942068" algn="l"/>
              </a:tabLst>
              <a:defRPr sz="1501" spc="0" baseline="0">
                <a:gradFill>
                  <a:gsLst>
                    <a:gs pos="100000">
                      <a:schemeClr val="bg2"/>
                    </a:gs>
                    <a:gs pos="6000">
                      <a:schemeClr val="bg2"/>
                    </a:gs>
                  </a:gsLst>
                  <a:lin ang="5400000" scaled="0"/>
                </a:gradFill>
                <a:latin typeface="+mn-lt"/>
              </a:defRPr>
            </a:lvl5pPr>
            <a:lvl6pPr marL="1886440" indent="-171495" defTabSz="685978">
              <a:spcBef>
                <a:spcPct val="20000"/>
              </a:spcBef>
              <a:buFont typeface="Arial" pitchFamily="34" charset="0"/>
              <a:buChar char="•"/>
              <a:defRPr sz="1501">
                <a:latin typeface="+mn-lt"/>
              </a:defRPr>
            </a:lvl6pPr>
            <a:lvl7pPr marL="2229430" indent="-171495" defTabSz="685978">
              <a:spcBef>
                <a:spcPct val="20000"/>
              </a:spcBef>
              <a:buFont typeface="Arial" pitchFamily="34" charset="0"/>
              <a:buChar char="•"/>
              <a:defRPr sz="1501">
                <a:latin typeface="+mn-lt"/>
              </a:defRPr>
            </a:lvl7pPr>
            <a:lvl8pPr marL="2572419" indent="-171495" defTabSz="685978">
              <a:spcBef>
                <a:spcPct val="20000"/>
              </a:spcBef>
              <a:buFont typeface="Arial" pitchFamily="34" charset="0"/>
              <a:buChar char="•"/>
              <a:defRPr sz="1501">
                <a:latin typeface="+mn-lt"/>
              </a:defRPr>
            </a:lvl8pPr>
            <a:lvl9pPr marL="2915408" indent="-171495" defTabSz="685978">
              <a:spcBef>
                <a:spcPct val="20000"/>
              </a:spcBef>
              <a:buFont typeface="Arial" pitchFamily="34" charset="0"/>
              <a:buChar char="•"/>
              <a:defRPr sz="1501">
                <a:latin typeface="+mn-lt"/>
              </a:defRPr>
            </a:lvl9pPr>
          </a:lstStyle>
          <a:p>
            <a:r>
              <a:rPr lang="es-ES" sz="3200" dirty="0" smtClean="0">
                <a:solidFill>
                  <a:srgbClr val="C00000"/>
                </a:solidFill>
              </a:rPr>
              <a:t>Office 365</a:t>
            </a:r>
            <a:endParaRPr lang="es-ES" sz="3200" dirty="0">
              <a:solidFill>
                <a:srgbClr val="C00000"/>
              </a:solidFill>
            </a:endParaRPr>
          </a:p>
        </p:txBody>
      </p:sp>
      <p:sp>
        <p:nvSpPr>
          <p:cNvPr id="9" name="TextBox 8"/>
          <p:cNvSpPr txBox="1"/>
          <p:nvPr/>
        </p:nvSpPr>
        <p:spPr>
          <a:xfrm>
            <a:off x="7140172" y="4660286"/>
            <a:ext cx="1583126" cy="415627"/>
          </a:xfrm>
          <a:prstGeom prst="rect">
            <a:avLst/>
          </a:prstGeom>
        </p:spPr>
        <p:txBody>
          <a:bodyPr vert="horz" lIns="0" tIns="0" rIns="0" bIns="0" rtlCol="0">
            <a:noAutofit/>
          </a:bodyPr>
          <a:lstStyle>
            <a:defPPr>
              <a:defRPr lang="en-US"/>
            </a:defPPr>
            <a:lvl1pPr marL="0" marR="0" indent="0" defTabSz="685978" eaLnBrk="1" fontAlgn="auto" latinLnBrk="0" hangingPunct="1">
              <a:lnSpc>
                <a:spcPct val="90000"/>
              </a:lnSpc>
              <a:spcBef>
                <a:spcPts val="1801"/>
              </a:spcBef>
              <a:spcAft>
                <a:spcPts val="0"/>
              </a:spcAft>
              <a:buClrTx/>
              <a:buSzPct val="80000"/>
              <a:buFont typeface="Arial" pitchFamily="34" charset="0"/>
              <a:buNone/>
              <a:tabLst/>
              <a:defRPr sz="3001" spc="-53" baseline="0">
                <a:solidFill>
                  <a:schemeClr val="accent6">
                    <a:lumMod val="20000"/>
                    <a:lumOff val="80000"/>
                  </a:schemeClr>
                </a:solidFill>
                <a:latin typeface="+mj-lt"/>
              </a:defRPr>
            </a:lvl1pPr>
            <a:lvl2pPr marL="0" marR="0" indent="0" defTabSz="685978" eaLnBrk="1" fontAlgn="auto" latinLnBrk="0" hangingPunct="1">
              <a:lnSpc>
                <a:spcPct val="90000"/>
              </a:lnSpc>
              <a:spcBef>
                <a:spcPct val="20000"/>
              </a:spcBef>
              <a:spcAft>
                <a:spcPts val="0"/>
              </a:spcAft>
              <a:buClrTx/>
              <a:buSzPct val="90000"/>
              <a:buFont typeface="Wingdings" pitchFamily="2" charset="2"/>
              <a:buNone/>
              <a:tabLst/>
              <a:defRPr sz="1501" spc="0" baseline="0">
                <a:gradFill>
                  <a:gsLst>
                    <a:gs pos="100000">
                      <a:schemeClr val="bg2"/>
                    </a:gs>
                    <a:gs pos="6000">
                      <a:schemeClr val="bg2"/>
                    </a:gs>
                  </a:gsLst>
                  <a:lin ang="5400000" scaled="0"/>
                </a:gradFill>
                <a:latin typeface="+mn-lt"/>
              </a:defRPr>
            </a:lvl2pPr>
            <a:lvl3pPr marL="173884" marR="0" indent="0" defTabSz="685978" eaLnBrk="1" fontAlgn="auto" latinLnBrk="0" hangingPunct="1">
              <a:lnSpc>
                <a:spcPct val="90000"/>
              </a:lnSpc>
              <a:spcBef>
                <a:spcPct val="20000"/>
              </a:spcBef>
              <a:spcAft>
                <a:spcPts val="0"/>
              </a:spcAft>
              <a:buClrTx/>
              <a:buSzPct val="90000"/>
              <a:buFont typeface="Wingdings" pitchFamily="2" charset="2"/>
              <a:buNone/>
              <a:tabLst>
                <a:tab pos="599065" algn="l"/>
              </a:tabLst>
              <a:defRPr sz="1501" spc="0" baseline="0">
                <a:gradFill>
                  <a:gsLst>
                    <a:gs pos="100000">
                      <a:schemeClr val="bg2"/>
                    </a:gs>
                    <a:gs pos="6000">
                      <a:schemeClr val="bg2"/>
                    </a:gs>
                  </a:gsLst>
                  <a:lin ang="5400000" scaled="0"/>
                </a:gradFill>
                <a:latin typeface="+mn-lt"/>
              </a:defRPr>
            </a:lvl3pPr>
            <a:lvl4pPr marL="343003" marR="0" indent="0" defTabSz="685978" eaLnBrk="1" fontAlgn="auto" latinLnBrk="0" hangingPunct="1">
              <a:lnSpc>
                <a:spcPct val="90000"/>
              </a:lnSpc>
              <a:spcBef>
                <a:spcPct val="20000"/>
              </a:spcBef>
              <a:spcAft>
                <a:spcPts val="0"/>
              </a:spcAft>
              <a:buClrTx/>
              <a:buSzPct val="90000"/>
              <a:buFont typeface="Wingdings" pitchFamily="2" charset="2"/>
              <a:buNone/>
              <a:tabLst/>
              <a:defRPr sz="1501" spc="0" baseline="0">
                <a:gradFill>
                  <a:gsLst>
                    <a:gs pos="100000">
                      <a:schemeClr val="bg2"/>
                    </a:gs>
                    <a:gs pos="6000">
                      <a:schemeClr val="bg2"/>
                    </a:gs>
                  </a:gsLst>
                  <a:lin ang="5400000" scaled="0"/>
                </a:gradFill>
                <a:latin typeface="+mn-lt"/>
              </a:defRPr>
            </a:lvl4pPr>
            <a:lvl5pPr marL="520460" marR="0" indent="0" defTabSz="685978" eaLnBrk="1" fontAlgn="auto" latinLnBrk="0" hangingPunct="1">
              <a:lnSpc>
                <a:spcPct val="90000"/>
              </a:lnSpc>
              <a:spcBef>
                <a:spcPct val="20000"/>
              </a:spcBef>
              <a:spcAft>
                <a:spcPts val="0"/>
              </a:spcAft>
              <a:buClrTx/>
              <a:buSzPct val="90000"/>
              <a:buFont typeface="Wingdings" pitchFamily="2" charset="2"/>
              <a:buNone/>
              <a:tabLst>
                <a:tab pos="942068" algn="l"/>
              </a:tabLst>
              <a:defRPr sz="1501" spc="0" baseline="0">
                <a:gradFill>
                  <a:gsLst>
                    <a:gs pos="100000">
                      <a:schemeClr val="bg2"/>
                    </a:gs>
                    <a:gs pos="6000">
                      <a:schemeClr val="bg2"/>
                    </a:gs>
                  </a:gsLst>
                  <a:lin ang="5400000" scaled="0"/>
                </a:gradFill>
                <a:latin typeface="+mn-lt"/>
              </a:defRPr>
            </a:lvl5pPr>
            <a:lvl6pPr marL="1886440" indent="-171495" defTabSz="685978">
              <a:spcBef>
                <a:spcPct val="20000"/>
              </a:spcBef>
              <a:buFont typeface="Arial" pitchFamily="34" charset="0"/>
              <a:buChar char="•"/>
              <a:defRPr sz="1501">
                <a:latin typeface="+mn-lt"/>
              </a:defRPr>
            </a:lvl6pPr>
            <a:lvl7pPr marL="2229430" indent="-171495" defTabSz="685978">
              <a:spcBef>
                <a:spcPct val="20000"/>
              </a:spcBef>
              <a:buFont typeface="Arial" pitchFamily="34" charset="0"/>
              <a:buChar char="•"/>
              <a:defRPr sz="1501">
                <a:latin typeface="+mn-lt"/>
              </a:defRPr>
            </a:lvl7pPr>
            <a:lvl8pPr marL="2572419" indent="-171495" defTabSz="685978">
              <a:spcBef>
                <a:spcPct val="20000"/>
              </a:spcBef>
              <a:buFont typeface="Arial" pitchFamily="34" charset="0"/>
              <a:buChar char="•"/>
              <a:defRPr sz="1501">
                <a:latin typeface="+mn-lt"/>
              </a:defRPr>
            </a:lvl8pPr>
            <a:lvl9pPr marL="2915408" indent="-171495" defTabSz="685978">
              <a:spcBef>
                <a:spcPct val="20000"/>
              </a:spcBef>
              <a:buFont typeface="Arial" pitchFamily="34" charset="0"/>
              <a:buChar char="•"/>
              <a:defRPr sz="1501">
                <a:latin typeface="+mn-lt"/>
              </a:defRPr>
            </a:lvl9pPr>
          </a:lstStyle>
          <a:p>
            <a:r>
              <a:rPr lang="es-ES" sz="3200" dirty="0" smtClean="0">
                <a:solidFill>
                  <a:srgbClr val="C00000"/>
                </a:solidFill>
              </a:rPr>
              <a:t>Apps</a:t>
            </a:r>
            <a:endParaRPr lang="es-ES" sz="3200" dirty="0">
              <a:solidFill>
                <a:srgbClr val="C00000"/>
              </a:solidFill>
            </a:endParaRPr>
          </a:p>
        </p:txBody>
      </p:sp>
      <p:sp>
        <p:nvSpPr>
          <p:cNvPr id="10" name="TextBox 9"/>
          <p:cNvSpPr txBox="1"/>
          <p:nvPr/>
        </p:nvSpPr>
        <p:spPr>
          <a:xfrm>
            <a:off x="8284752" y="3271749"/>
            <a:ext cx="1583126" cy="415627"/>
          </a:xfrm>
          <a:prstGeom prst="rect">
            <a:avLst/>
          </a:prstGeom>
        </p:spPr>
        <p:txBody>
          <a:bodyPr vert="horz" lIns="0" tIns="0" rIns="0" bIns="0" rtlCol="0">
            <a:noAutofit/>
          </a:bodyPr>
          <a:lstStyle>
            <a:defPPr>
              <a:defRPr lang="en-US"/>
            </a:defPPr>
            <a:lvl1pPr marL="0" marR="0" indent="0" defTabSz="685978" eaLnBrk="1" fontAlgn="auto" latinLnBrk="0" hangingPunct="1">
              <a:lnSpc>
                <a:spcPct val="90000"/>
              </a:lnSpc>
              <a:spcBef>
                <a:spcPts val="1801"/>
              </a:spcBef>
              <a:spcAft>
                <a:spcPts val="0"/>
              </a:spcAft>
              <a:buClrTx/>
              <a:buSzPct val="80000"/>
              <a:buFont typeface="Arial" pitchFamily="34" charset="0"/>
              <a:buNone/>
              <a:tabLst/>
              <a:defRPr sz="3001" spc="-53" baseline="0">
                <a:solidFill>
                  <a:schemeClr val="accent6">
                    <a:lumMod val="20000"/>
                    <a:lumOff val="80000"/>
                  </a:schemeClr>
                </a:solidFill>
                <a:latin typeface="+mj-lt"/>
              </a:defRPr>
            </a:lvl1pPr>
            <a:lvl2pPr marL="0" marR="0" indent="0" defTabSz="685978" eaLnBrk="1" fontAlgn="auto" latinLnBrk="0" hangingPunct="1">
              <a:lnSpc>
                <a:spcPct val="90000"/>
              </a:lnSpc>
              <a:spcBef>
                <a:spcPct val="20000"/>
              </a:spcBef>
              <a:spcAft>
                <a:spcPts val="0"/>
              </a:spcAft>
              <a:buClrTx/>
              <a:buSzPct val="90000"/>
              <a:buFont typeface="Wingdings" pitchFamily="2" charset="2"/>
              <a:buNone/>
              <a:tabLst/>
              <a:defRPr sz="1501" spc="0" baseline="0">
                <a:gradFill>
                  <a:gsLst>
                    <a:gs pos="100000">
                      <a:schemeClr val="bg2"/>
                    </a:gs>
                    <a:gs pos="6000">
                      <a:schemeClr val="bg2"/>
                    </a:gs>
                  </a:gsLst>
                  <a:lin ang="5400000" scaled="0"/>
                </a:gradFill>
                <a:latin typeface="+mn-lt"/>
              </a:defRPr>
            </a:lvl2pPr>
            <a:lvl3pPr marL="173884" marR="0" indent="0" defTabSz="685978" eaLnBrk="1" fontAlgn="auto" latinLnBrk="0" hangingPunct="1">
              <a:lnSpc>
                <a:spcPct val="90000"/>
              </a:lnSpc>
              <a:spcBef>
                <a:spcPct val="20000"/>
              </a:spcBef>
              <a:spcAft>
                <a:spcPts val="0"/>
              </a:spcAft>
              <a:buClrTx/>
              <a:buSzPct val="90000"/>
              <a:buFont typeface="Wingdings" pitchFamily="2" charset="2"/>
              <a:buNone/>
              <a:tabLst>
                <a:tab pos="599065" algn="l"/>
              </a:tabLst>
              <a:defRPr sz="1501" spc="0" baseline="0">
                <a:gradFill>
                  <a:gsLst>
                    <a:gs pos="100000">
                      <a:schemeClr val="bg2"/>
                    </a:gs>
                    <a:gs pos="6000">
                      <a:schemeClr val="bg2"/>
                    </a:gs>
                  </a:gsLst>
                  <a:lin ang="5400000" scaled="0"/>
                </a:gradFill>
                <a:latin typeface="+mn-lt"/>
              </a:defRPr>
            </a:lvl3pPr>
            <a:lvl4pPr marL="343003" marR="0" indent="0" defTabSz="685978" eaLnBrk="1" fontAlgn="auto" latinLnBrk="0" hangingPunct="1">
              <a:lnSpc>
                <a:spcPct val="90000"/>
              </a:lnSpc>
              <a:spcBef>
                <a:spcPct val="20000"/>
              </a:spcBef>
              <a:spcAft>
                <a:spcPts val="0"/>
              </a:spcAft>
              <a:buClrTx/>
              <a:buSzPct val="90000"/>
              <a:buFont typeface="Wingdings" pitchFamily="2" charset="2"/>
              <a:buNone/>
              <a:tabLst/>
              <a:defRPr sz="1501" spc="0" baseline="0">
                <a:gradFill>
                  <a:gsLst>
                    <a:gs pos="100000">
                      <a:schemeClr val="bg2"/>
                    </a:gs>
                    <a:gs pos="6000">
                      <a:schemeClr val="bg2"/>
                    </a:gs>
                  </a:gsLst>
                  <a:lin ang="5400000" scaled="0"/>
                </a:gradFill>
                <a:latin typeface="+mn-lt"/>
              </a:defRPr>
            </a:lvl4pPr>
            <a:lvl5pPr marL="520460" marR="0" indent="0" defTabSz="685978" eaLnBrk="1" fontAlgn="auto" latinLnBrk="0" hangingPunct="1">
              <a:lnSpc>
                <a:spcPct val="90000"/>
              </a:lnSpc>
              <a:spcBef>
                <a:spcPct val="20000"/>
              </a:spcBef>
              <a:spcAft>
                <a:spcPts val="0"/>
              </a:spcAft>
              <a:buClrTx/>
              <a:buSzPct val="90000"/>
              <a:buFont typeface="Wingdings" pitchFamily="2" charset="2"/>
              <a:buNone/>
              <a:tabLst>
                <a:tab pos="942068" algn="l"/>
              </a:tabLst>
              <a:defRPr sz="1501" spc="0" baseline="0">
                <a:gradFill>
                  <a:gsLst>
                    <a:gs pos="100000">
                      <a:schemeClr val="bg2"/>
                    </a:gs>
                    <a:gs pos="6000">
                      <a:schemeClr val="bg2"/>
                    </a:gs>
                  </a:gsLst>
                  <a:lin ang="5400000" scaled="0"/>
                </a:gradFill>
                <a:latin typeface="+mn-lt"/>
              </a:defRPr>
            </a:lvl5pPr>
            <a:lvl6pPr marL="1886440" indent="-171495" defTabSz="685978">
              <a:spcBef>
                <a:spcPct val="20000"/>
              </a:spcBef>
              <a:buFont typeface="Arial" pitchFamily="34" charset="0"/>
              <a:buChar char="•"/>
              <a:defRPr sz="1501">
                <a:latin typeface="+mn-lt"/>
              </a:defRPr>
            </a:lvl6pPr>
            <a:lvl7pPr marL="2229430" indent="-171495" defTabSz="685978">
              <a:spcBef>
                <a:spcPct val="20000"/>
              </a:spcBef>
              <a:buFont typeface="Arial" pitchFamily="34" charset="0"/>
              <a:buChar char="•"/>
              <a:defRPr sz="1501">
                <a:latin typeface="+mn-lt"/>
              </a:defRPr>
            </a:lvl7pPr>
            <a:lvl8pPr marL="2572419" indent="-171495" defTabSz="685978">
              <a:spcBef>
                <a:spcPct val="20000"/>
              </a:spcBef>
              <a:buFont typeface="Arial" pitchFamily="34" charset="0"/>
              <a:buChar char="•"/>
              <a:defRPr sz="1501">
                <a:latin typeface="+mn-lt"/>
              </a:defRPr>
            </a:lvl8pPr>
            <a:lvl9pPr marL="2915408" indent="-171495" defTabSz="685978">
              <a:spcBef>
                <a:spcPct val="20000"/>
              </a:spcBef>
              <a:buFont typeface="Arial" pitchFamily="34" charset="0"/>
              <a:buChar char="•"/>
              <a:defRPr sz="1501">
                <a:latin typeface="+mn-lt"/>
              </a:defRPr>
            </a:lvl9pPr>
          </a:lstStyle>
          <a:p>
            <a:r>
              <a:rPr lang="es-ES" sz="3200" dirty="0" smtClean="0">
                <a:solidFill>
                  <a:srgbClr val="C00000"/>
                </a:solidFill>
              </a:rPr>
              <a:t>Mobile</a:t>
            </a:r>
            <a:endParaRPr lang="es-ES" sz="3200" dirty="0">
              <a:solidFill>
                <a:srgbClr val="C00000"/>
              </a:solidFill>
            </a:endParaRPr>
          </a:p>
        </p:txBody>
      </p:sp>
      <p:sp>
        <p:nvSpPr>
          <p:cNvPr id="11" name="TextBox 10"/>
          <p:cNvSpPr txBox="1"/>
          <p:nvPr/>
        </p:nvSpPr>
        <p:spPr>
          <a:xfrm>
            <a:off x="8370758" y="1690688"/>
            <a:ext cx="1583126" cy="415627"/>
          </a:xfrm>
          <a:prstGeom prst="rect">
            <a:avLst/>
          </a:prstGeom>
        </p:spPr>
        <p:txBody>
          <a:bodyPr vert="horz" lIns="0" tIns="0" rIns="0" bIns="0" rtlCol="0">
            <a:noAutofit/>
          </a:bodyPr>
          <a:lstStyle>
            <a:defPPr>
              <a:defRPr lang="en-US"/>
            </a:defPPr>
            <a:lvl1pPr marL="0" marR="0" indent="0" defTabSz="685978" eaLnBrk="1" fontAlgn="auto" latinLnBrk="0" hangingPunct="1">
              <a:lnSpc>
                <a:spcPct val="90000"/>
              </a:lnSpc>
              <a:spcBef>
                <a:spcPts val="1801"/>
              </a:spcBef>
              <a:spcAft>
                <a:spcPts val="0"/>
              </a:spcAft>
              <a:buClrTx/>
              <a:buSzPct val="80000"/>
              <a:buFont typeface="Arial" pitchFamily="34" charset="0"/>
              <a:buNone/>
              <a:tabLst/>
              <a:defRPr sz="3001" spc="-53" baseline="0">
                <a:solidFill>
                  <a:schemeClr val="accent6">
                    <a:lumMod val="20000"/>
                    <a:lumOff val="80000"/>
                  </a:schemeClr>
                </a:solidFill>
                <a:latin typeface="+mj-lt"/>
              </a:defRPr>
            </a:lvl1pPr>
            <a:lvl2pPr marL="0" marR="0" indent="0" defTabSz="685978" eaLnBrk="1" fontAlgn="auto" latinLnBrk="0" hangingPunct="1">
              <a:lnSpc>
                <a:spcPct val="90000"/>
              </a:lnSpc>
              <a:spcBef>
                <a:spcPct val="20000"/>
              </a:spcBef>
              <a:spcAft>
                <a:spcPts val="0"/>
              </a:spcAft>
              <a:buClrTx/>
              <a:buSzPct val="90000"/>
              <a:buFont typeface="Wingdings" pitchFamily="2" charset="2"/>
              <a:buNone/>
              <a:tabLst/>
              <a:defRPr sz="1501" spc="0" baseline="0">
                <a:gradFill>
                  <a:gsLst>
                    <a:gs pos="100000">
                      <a:schemeClr val="bg2"/>
                    </a:gs>
                    <a:gs pos="6000">
                      <a:schemeClr val="bg2"/>
                    </a:gs>
                  </a:gsLst>
                  <a:lin ang="5400000" scaled="0"/>
                </a:gradFill>
                <a:latin typeface="+mn-lt"/>
              </a:defRPr>
            </a:lvl2pPr>
            <a:lvl3pPr marL="173884" marR="0" indent="0" defTabSz="685978" eaLnBrk="1" fontAlgn="auto" latinLnBrk="0" hangingPunct="1">
              <a:lnSpc>
                <a:spcPct val="90000"/>
              </a:lnSpc>
              <a:spcBef>
                <a:spcPct val="20000"/>
              </a:spcBef>
              <a:spcAft>
                <a:spcPts val="0"/>
              </a:spcAft>
              <a:buClrTx/>
              <a:buSzPct val="90000"/>
              <a:buFont typeface="Wingdings" pitchFamily="2" charset="2"/>
              <a:buNone/>
              <a:tabLst>
                <a:tab pos="599065" algn="l"/>
              </a:tabLst>
              <a:defRPr sz="1501" spc="0" baseline="0">
                <a:gradFill>
                  <a:gsLst>
                    <a:gs pos="100000">
                      <a:schemeClr val="bg2"/>
                    </a:gs>
                    <a:gs pos="6000">
                      <a:schemeClr val="bg2"/>
                    </a:gs>
                  </a:gsLst>
                  <a:lin ang="5400000" scaled="0"/>
                </a:gradFill>
                <a:latin typeface="+mn-lt"/>
              </a:defRPr>
            </a:lvl3pPr>
            <a:lvl4pPr marL="343003" marR="0" indent="0" defTabSz="685978" eaLnBrk="1" fontAlgn="auto" latinLnBrk="0" hangingPunct="1">
              <a:lnSpc>
                <a:spcPct val="90000"/>
              </a:lnSpc>
              <a:spcBef>
                <a:spcPct val="20000"/>
              </a:spcBef>
              <a:spcAft>
                <a:spcPts val="0"/>
              </a:spcAft>
              <a:buClrTx/>
              <a:buSzPct val="90000"/>
              <a:buFont typeface="Wingdings" pitchFamily="2" charset="2"/>
              <a:buNone/>
              <a:tabLst/>
              <a:defRPr sz="1501" spc="0" baseline="0">
                <a:gradFill>
                  <a:gsLst>
                    <a:gs pos="100000">
                      <a:schemeClr val="bg2"/>
                    </a:gs>
                    <a:gs pos="6000">
                      <a:schemeClr val="bg2"/>
                    </a:gs>
                  </a:gsLst>
                  <a:lin ang="5400000" scaled="0"/>
                </a:gradFill>
                <a:latin typeface="+mn-lt"/>
              </a:defRPr>
            </a:lvl4pPr>
            <a:lvl5pPr marL="520460" marR="0" indent="0" defTabSz="685978" eaLnBrk="1" fontAlgn="auto" latinLnBrk="0" hangingPunct="1">
              <a:lnSpc>
                <a:spcPct val="90000"/>
              </a:lnSpc>
              <a:spcBef>
                <a:spcPct val="20000"/>
              </a:spcBef>
              <a:spcAft>
                <a:spcPts val="0"/>
              </a:spcAft>
              <a:buClrTx/>
              <a:buSzPct val="90000"/>
              <a:buFont typeface="Wingdings" pitchFamily="2" charset="2"/>
              <a:buNone/>
              <a:tabLst>
                <a:tab pos="942068" algn="l"/>
              </a:tabLst>
              <a:defRPr sz="1501" spc="0" baseline="0">
                <a:gradFill>
                  <a:gsLst>
                    <a:gs pos="100000">
                      <a:schemeClr val="bg2"/>
                    </a:gs>
                    <a:gs pos="6000">
                      <a:schemeClr val="bg2"/>
                    </a:gs>
                  </a:gsLst>
                  <a:lin ang="5400000" scaled="0"/>
                </a:gradFill>
                <a:latin typeface="+mn-lt"/>
              </a:defRPr>
            </a:lvl5pPr>
            <a:lvl6pPr marL="1886440" indent="-171495" defTabSz="685978">
              <a:spcBef>
                <a:spcPct val="20000"/>
              </a:spcBef>
              <a:buFont typeface="Arial" pitchFamily="34" charset="0"/>
              <a:buChar char="•"/>
              <a:defRPr sz="1501">
                <a:latin typeface="+mn-lt"/>
              </a:defRPr>
            </a:lvl6pPr>
            <a:lvl7pPr marL="2229430" indent="-171495" defTabSz="685978">
              <a:spcBef>
                <a:spcPct val="20000"/>
              </a:spcBef>
              <a:buFont typeface="Arial" pitchFamily="34" charset="0"/>
              <a:buChar char="•"/>
              <a:defRPr sz="1501">
                <a:latin typeface="+mn-lt"/>
              </a:defRPr>
            </a:lvl7pPr>
            <a:lvl8pPr marL="2572419" indent="-171495" defTabSz="685978">
              <a:spcBef>
                <a:spcPct val="20000"/>
              </a:spcBef>
              <a:buFont typeface="Arial" pitchFamily="34" charset="0"/>
              <a:buChar char="•"/>
              <a:defRPr sz="1501">
                <a:latin typeface="+mn-lt"/>
              </a:defRPr>
            </a:lvl8pPr>
            <a:lvl9pPr marL="2915408" indent="-171495" defTabSz="685978">
              <a:spcBef>
                <a:spcPct val="20000"/>
              </a:spcBef>
              <a:buFont typeface="Arial" pitchFamily="34" charset="0"/>
              <a:buChar char="•"/>
              <a:defRPr sz="1501">
                <a:latin typeface="+mn-lt"/>
              </a:defRPr>
            </a:lvl9pPr>
          </a:lstStyle>
          <a:p>
            <a:r>
              <a:rPr lang="es-ES" sz="3200" dirty="0" smtClean="0">
                <a:solidFill>
                  <a:srgbClr val="C00000"/>
                </a:solidFill>
              </a:rPr>
              <a:t>No </a:t>
            </a:r>
            <a:r>
              <a:rPr lang="es-ES" sz="3200" dirty="0" err="1" smtClean="0">
                <a:solidFill>
                  <a:srgbClr val="C00000"/>
                </a:solidFill>
              </a:rPr>
              <a:t>code</a:t>
            </a:r>
            <a:endParaRPr lang="es-ES" sz="3200" dirty="0">
              <a:solidFill>
                <a:srgbClr val="C00000"/>
              </a:solidFill>
            </a:endParaRPr>
          </a:p>
        </p:txBody>
      </p:sp>
      <p:pic>
        <p:nvPicPr>
          <p:cNvPr id="12" name="Picture 1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7542" y="4012363"/>
            <a:ext cx="2219635" cy="2715004"/>
          </a:xfrm>
          <a:prstGeom prst="rect">
            <a:avLst/>
          </a:prstGeom>
        </p:spPr>
      </p:pic>
    </p:spTree>
    <p:extLst>
      <p:ext uri="{BB962C8B-B14F-4D97-AF65-F5344CB8AC3E}">
        <p14:creationId xmlns:p14="http://schemas.microsoft.com/office/powerpoint/2010/main" val="23892579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4162" y="1364930"/>
            <a:ext cx="10515600" cy="1325563"/>
          </a:xfrm>
        </p:spPr>
        <p:txBody>
          <a:bodyPr/>
          <a:lstStyle/>
          <a:p>
            <a:r>
              <a:rPr lang="es-ES" dirty="0" smtClean="0"/>
              <a:t>¿Cómo lo hago?</a:t>
            </a:r>
            <a:endParaRPr lang="en-GB" dirty="0"/>
          </a:p>
        </p:txBody>
      </p:sp>
      <p:pic>
        <p:nvPicPr>
          <p:cNvPr id="3" name="Picture 2" descr="http://www.bkmag.com/wp-content/uploads/2014/05/stressed-out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180" y="2690493"/>
            <a:ext cx="5175563" cy="376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625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Te vamos a dar una ayuda…</a:t>
            </a:r>
            <a:endParaRPr lang="es-E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9476" y="2991177"/>
            <a:ext cx="4734415" cy="2816977"/>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21650">
            <a:off x="6086678" y="2714919"/>
            <a:ext cx="5077534" cy="2876951"/>
          </a:xfrm>
          <a:prstGeom prst="rect">
            <a:avLst/>
          </a:prstGeom>
        </p:spPr>
      </p:pic>
    </p:spTree>
    <p:extLst>
      <p:ext uri="{BB962C8B-B14F-4D97-AF65-F5344CB8AC3E}">
        <p14:creationId xmlns:p14="http://schemas.microsoft.com/office/powerpoint/2010/main" val="12534615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nip Single Corner Rectangle 24"/>
          <p:cNvSpPr/>
          <p:nvPr/>
        </p:nvSpPr>
        <p:spPr>
          <a:xfrm>
            <a:off x="90363" y="356260"/>
            <a:ext cx="11915590" cy="6329548"/>
          </a:xfrm>
          <a:prstGeom prst="snip1Rect">
            <a:avLst>
              <a:gd name="adj" fmla="val 194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itle 21"/>
          <p:cNvSpPr>
            <a:spLocks noGrp="1"/>
          </p:cNvSpPr>
          <p:nvPr>
            <p:ph type="title"/>
          </p:nvPr>
        </p:nvSpPr>
        <p:spPr>
          <a:xfrm>
            <a:off x="90363" y="94966"/>
            <a:ext cx="11079159" cy="1325563"/>
          </a:xfrm>
        </p:spPr>
        <p:txBody>
          <a:bodyPr vert="horz" lIns="91440" tIns="45720" rIns="91440" bIns="45720" rtlCol="0" anchor="ctr">
            <a:normAutofit/>
          </a:bodyPr>
          <a:lstStyle/>
          <a:p>
            <a:r>
              <a:rPr lang="en-US" dirty="0"/>
              <a:t>Easily bridge cloud and people</a:t>
            </a:r>
            <a:endParaRPr lang="en-GB" dirty="0"/>
          </a:p>
        </p:txBody>
      </p:sp>
      <p:sp>
        <p:nvSpPr>
          <p:cNvPr id="4" name="Freeform 18"/>
          <p:cNvSpPr>
            <a:spLocks/>
          </p:cNvSpPr>
          <p:nvPr/>
        </p:nvSpPr>
        <p:spPr bwMode="black">
          <a:xfrm>
            <a:off x="2941767" y="1543970"/>
            <a:ext cx="2154527" cy="1194961"/>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91BE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576" tIns="60784" rIns="121576" bIns="60784" numCol="1" anchor="t" anchorCtr="0" compatLnSpc="1">
            <a:prstTxWarp prst="textNoShape">
              <a:avLst/>
            </a:prstTxWarp>
          </a:bodyPr>
          <a:lstStyle/>
          <a:p>
            <a:pPr defTabSz="607874"/>
            <a:endParaRPr lang="en-US" sz="1200">
              <a:solidFill>
                <a:srgbClr val="002060"/>
              </a:solidFill>
              <a:latin typeface="Arial"/>
            </a:endParaRPr>
          </a:p>
        </p:txBody>
      </p:sp>
      <p:pic>
        <p:nvPicPr>
          <p:cNvPr id="5" name="Picture 4"/>
          <p:cNvPicPr>
            <a:picLocks noChangeAspect="1"/>
          </p:cNvPicPr>
          <p:nvPr/>
        </p:nvPicPr>
        <p:blipFill>
          <a:blip r:embed="rId3"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824509" y="3016701"/>
            <a:ext cx="527201" cy="1275488"/>
          </a:xfrm>
          <a:prstGeom prst="rect">
            <a:avLst/>
          </a:prstGeom>
        </p:spPr>
      </p:pic>
      <p:pic>
        <p:nvPicPr>
          <p:cNvPr id="6" name="Picture 5"/>
          <p:cNvPicPr>
            <a:picLocks noChangeAspect="1"/>
          </p:cNvPicPr>
          <p:nvPr/>
        </p:nvPicPr>
        <p:blipFill>
          <a:blip r:embed="rId4"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5481737" y="3488070"/>
            <a:ext cx="1140960" cy="897977"/>
          </a:xfrm>
          <a:prstGeom prst="rect">
            <a:avLst/>
          </a:prstGeom>
        </p:spPr>
      </p:pic>
      <p:pic>
        <p:nvPicPr>
          <p:cNvPr id="7" name="Picture 4" descr="\\MAGNUM\Projects\Microsoft\Cloud Power FY12\Design\Icons\PNGs\Factory.png"/>
          <p:cNvPicPr>
            <a:picLocks noChangeAspect="1" noChangeArrowheads="1"/>
          </p:cNvPicPr>
          <p:nvPr/>
        </p:nvPicPr>
        <p:blipFill>
          <a:blip r:embed="rId5" cstate="print">
            <a:duotone>
              <a:prstClr val="black"/>
              <a:srgbClr val="0070C0">
                <a:tint val="45000"/>
                <a:satMod val="400000"/>
              </a:srgbClr>
            </a:duotone>
          </a:blip>
          <a:srcRect/>
          <a:stretch>
            <a:fillRect/>
          </a:stretch>
        </p:blipFill>
        <p:spPr bwMode="auto">
          <a:xfrm>
            <a:off x="2941741" y="4425939"/>
            <a:ext cx="2097007" cy="2096460"/>
          </a:xfrm>
          <a:prstGeom prst="rect">
            <a:avLst/>
          </a:prstGeom>
          <a:noFill/>
        </p:spPr>
      </p:pic>
      <p:sp>
        <p:nvSpPr>
          <p:cNvPr id="8" name="Freeform 99"/>
          <p:cNvSpPr>
            <a:spLocks/>
          </p:cNvSpPr>
          <p:nvPr/>
        </p:nvSpPr>
        <p:spPr bwMode="black">
          <a:xfrm rot="16200000">
            <a:off x="3661673" y="3039671"/>
            <a:ext cx="741152" cy="41452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91BEFF"/>
          </a:solidFill>
          <a:ln w="9525">
            <a:solidFill>
              <a:schemeClr val="accent5">
                <a:lumMod val="60000"/>
                <a:lumOff val="40000"/>
              </a:schemeClr>
            </a:solidFill>
          </a:ln>
          <a:extLst/>
        </p:spPr>
        <p:txBody>
          <a:bodyPr vert="horz" wrap="square" lIns="121576" tIns="60784" rIns="121576" bIns="60784" numCol="1" anchor="t" anchorCtr="0" compatLnSpc="1">
            <a:prstTxWarp prst="textNoShape">
              <a:avLst/>
            </a:prstTxWarp>
          </a:bodyPr>
          <a:lstStyle/>
          <a:p>
            <a:pPr defTabSz="607874"/>
            <a:endParaRPr lang="en-US" sz="2400">
              <a:solidFill>
                <a:srgbClr val="002060"/>
              </a:solidFill>
              <a:latin typeface="Arial"/>
            </a:endParaRPr>
          </a:p>
        </p:txBody>
      </p:sp>
      <p:sp>
        <p:nvSpPr>
          <p:cNvPr id="9" name="Freeform 99"/>
          <p:cNvSpPr>
            <a:spLocks/>
          </p:cNvSpPr>
          <p:nvPr/>
        </p:nvSpPr>
        <p:spPr bwMode="black">
          <a:xfrm rot="5400000">
            <a:off x="3617727" y="3954072"/>
            <a:ext cx="812800" cy="41452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91BEFF"/>
          </a:solidFill>
          <a:ln w="9525">
            <a:solidFill>
              <a:schemeClr val="accent5">
                <a:lumMod val="60000"/>
                <a:lumOff val="40000"/>
              </a:schemeClr>
            </a:solidFill>
          </a:ln>
          <a:extLst/>
        </p:spPr>
        <p:txBody>
          <a:bodyPr vert="horz" wrap="square" lIns="121576" tIns="60784" rIns="121576" bIns="60784" numCol="1" anchor="t" anchorCtr="0" compatLnSpc="1">
            <a:prstTxWarp prst="textNoShape">
              <a:avLst/>
            </a:prstTxWarp>
          </a:bodyPr>
          <a:lstStyle/>
          <a:p>
            <a:pPr defTabSz="607874"/>
            <a:endParaRPr lang="en-US" sz="2400">
              <a:solidFill>
                <a:srgbClr val="002060"/>
              </a:solidFill>
              <a:latin typeface="Arial"/>
            </a:endParaRPr>
          </a:p>
        </p:txBody>
      </p:sp>
      <p:sp>
        <p:nvSpPr>
          <p:cNvPr id="10" name="Freeform 26"/>
          <p:cNvSpPr>
            <a:spLocks noEditPoints="1"/>
          </p:cNvSpPr>
          <p:nvPr/>
        </p:nvSpPr>
        <p:spPr bwMode="black">
          <a:xfrm>
            <a:off x="5629943" y="2356770"/>
            <a:ext cx="844549" cy="1031773"/>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91BE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576" tIns="60784" rIns="121576" bIns="60784" numCol="1" anchor="t" anchorCtr="0" compatLnSpc="1">
            <a:prstTxWarp prst="textNoShape">
              <a:avLst/>
            </a:prstTxWarp>
          </a:bodyPr>
          <a:lstStyle/>
          <a:p>
            <a:pPr defTabSz="607874"/>
            <a:endParaRPr lang="en-US" sz="1200">
              <a:solidFill>
                <a:srgbClr val="002060"/>
              </a:solidFill>
              <a:latin typeface="Arial"/>
            </a:endParaRPr>
          </a:p>
        </p:txBody>
      </p:sp>
      <p:pic>
        <p:nvPicPr>
          <p:cNvPr id="11" name="Picture 10"/>
          <p:cNvPicPr>
            <a:picLocks noChangeAspect="1"/>
          </p:cNvPicPr>
          <p:nvPr/>
        </p:nvPicPr>
        <p:blipFill>
          <a:blip r:embed="rId6" cstate="print">
            <a:duotone>
              <a:prstClr val="black"/>
              <a:srgbClr val="0070C0">
                <a:tint val="45000"/>
                <a:satMod val="400000"/>
              </a:srgb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5811553" y="4490400"/>
            <a:ext cx="481328" cy="924753"/>
          </a:xfrm>
          <a:prstGeom prst="rect">
            <a:avLst/>
          </a:prstGeom>
        </p:spPr>
      </p:pic>
      <p:grpSp>
        <p:nvGrpSpPr>
          <p:cNvPr id="12" name="Group 11"/>
          <p:cNvGrpSpPr/>
          <p:nvPr/>
        </p:nvGrpSpPr>
        <p:grpSpPr>
          <a:xfrm>
            <a:off x="1623040" y="3375194"/>
            <a:ext cx="1013899" cy="722919"/>
            <a:chOff x="1449376" y="4160581"/>
            <a:chExt cx="760424" cy="542189"/>
          </a:xfrm>
          <a:solidFill>
            <a:srgbClr val="91BEFF"/>
          </a:solidFill>
        </p:grpSpPr>
        <p:pic>
          <p:nvPicPr>
            <p:cNvPr id="13" name="Picture 12"/>
            <p:cNvPicPr>
              <a:picLocks noChangeAspect="1"/>
            </p:cNvPicPr>
            <p:nvPr/>
          </p:nvPicPr>
          <p:blipFill>
            <a:blip r:embed="rId8"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1600200" y="4189781"/>
              <a:ext cx="435819" cy="350992"/>
            </a:xfrm>
            <a:prstGeom prst="rect">
              <a:avLst/>
            </a:prstGeom>
            <a:noFill/>
            <a:ln>
              <a:noFill/>
            </a:ln>
          </p:spPr>
        </p:pic>
        <p:grpSp>
          <p:nvGrpSpPr>
            <p:cNvPr id="14" name="Group 13"/>
            <p:cNvGrpSpPr>
              <a:grpSpLocks noChangeAspect="1"/>
            </p:cNvGrpSpPr>
            <p:nvPr/>
          </p:nvGrpSpPr>
          <p:grpSpPr>
            <a:xfrm>
              <a:off x="1449376" y="4160581"/>
              <a:ext cx="760424" cy="542189"/>
              <a:chOff x="1919150" y="3044496"/>
              <a:chExt cx="666391" cy="475141"/>
            </a:xfrm>
            <a:grpFill/>
          </p:grpSpPr>
          <p:sp>
            <p:nvSpPr>
              <p:cNvPr id="15"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algn="ctr" defTabSz="911928">
                  <a:defRPr/>
                </a:pPr>
                <a:endParaRPr lang="en-US" sz="1867" kern="0">
                  <a:solidFill>
                    <a:srgbClr val="002060"/>
                  </a:solidFill>
                  <a:latin typeface="Segoe"/>
                </a:endParaRPr>
              </a:p>
            </p:txBody>
          </p:sp>
          <p:sp>
            <p:nvSpPr>
              <p:cNvPr id="16"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algn="ctr" defTabSz="911928">
                  <a:defRPr/>
                </a:pPr>
                <a:endParaRPr lang="en-US" sz="1867" kern="0">
                  <a:solidFill>
                    <a:srgbClr val="002060"/>
                  </a:solidFill>
                  <a:latin typeface="Segoe"/>
                </a:endParaRPr>
              </a:p>
            </p:txBody>
          </p:sp>
          <p:sp>
            <p:nvSpPr>
              <p:cNvPr id="17" name="Rectangle 16"/>
              <p:cNvSpPr/>
              <p:nvPr/>
            </p:nvSpPr>
            <p:spPr>
              <a:xfrm>
                <a:off x="1919446" y="3492205"/>
                <a:ext cx="665798" cy="27432"/>
              </a:xfrm>
              <a:prstGeom prst="rect">
                <a:avLst/>
              </a:prstGeom>
              <a:grpFill/>
              <a:ln w="25400" cap="flat" cmpd="sng" algn="ctr">
                <a:noFill/>
                <a:prstDash val="solid"/>
              </a:ln>
              <a:effectLst/>
            </p:spPr>
            <p:txBody>
              <a:bodyPr rtlCol="0" anchor="ctr"/>
              <a:lstStyle/>
              <a:p>
                <a:pPr algn="ctr" defTabSz="911928">
                  <a:defRPr/>
                </a:pPr>
                <a:endParaRPr lang="en-US" sz="1867" kern="0">
                  <a:solidFill>
                    <a:srgbClr val="002060"/>
                  </a:solidFill>
                  <a:latin typeface="Segoe"/>
                </a:endParaRPr>
              </a:p>
            </p:txBody>
          </p:sp>
        </p:grpSp>
      </p:grpSp>
      <p:cxnSp>
        <p:nvCxnSpPr>
          <p:cNvPr id="18" name="Elbow Connector 17"/>
          <p:cNvCxnSpPr>
            <a:endCxn id="4" idx="9"/>
          </p:cNvCxnSpPr>
          <p:nvPr/>
        </p:nvCxnSpPr>
        <p:spPr>
          <a:xfrm rot="5400000" flipH="1" flipV="1">
            <a:off x="1929611" y="2376416"/>
            <a:ext cx="1211453" cy="812800"/>
          </a:xfrm>
          <a:prstGeom prst="bentConnector4">
            <a:avLst>
              <a:gd name="adj1" fmla="val 26811"/>
              <a:gd name="adj2" fmla="val 18"/>
            </a:avLst>
          </a:prstGeom>
          <a:ln>
            <a:solidFill>
              <a:schemeClr val="accent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7" idx="2"/>
          </p:cNvCxnSpPr>
          <p:nvPr/>
        </p:nvCxnSpPr>
        <p:spPr>
          <a:xfrm rot="16200000" flipH="1">
            <a:off x="2051051" y="4177051"/>
            <a:ext cx="1376031" cy="1218149"/>
          </a:xfrm>
          <a:prstGeom prst="bentConnector3">
            <a:avLst>
              <a:gd name="adj1" fmla="val 98723"/>
            </a:avLst>
          </a:prstGeom>
          <a:ln>
            <a:solidFill>
              <a:schemeClr val="accent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0" name="Subtitle 1"/>
          <p:cNvSpPr txBox="1">
            <a:spLocks/>
          </p:cNvSpPr>
          <p:nvPr/>
        </p:nvSpPr>
        <p:spPr>
          <a:xfrm>
            <a:off x="6904137" y="1223157"/>
            <a:ext cx="5101816" cy="5222091"/>
          </a:xfrm>
          <a:prstGeom prst="rect">
            <a:avLst/>
          </a:prstGeom>
        </p:spPr>
        <p:txBody>
          <a:bodyPr vert="horz" lIns="91440" tIns="45720" rIns="91440" bIns="45720" rtlCol="0" anchor="ctr">
            <a:noAutofit/>
          </a:bodyPr>
          <a:lstStyle>
            <a:lvl1pPr>
              <a:lnSpc>
                <a:spcPct val="90000"/>
              </a:lnSpc>
              <a:spcBef>
                <a:spcPct val="0"/>
              </a:spcBef>
              <a:buNone/>
              <a:defRPr sz="4400">
                <a:solidFill>
                  <a:srgbClr val="0072C5"/>
                </a:solidFill>
                <a:latin typeface="Segoe UI Light" panose="020B0502040204020203" pitchFamily="34" charset="0"/>
                <a:ea typeface="+mj-ea"/>
                <a:cs typeface="Segoe UI Light" panose="020B0502040204020203" pitchFamily="34" charset="0"/>
              </a:defRPr>
            </a:lvl1pPr>
          </a:lstStyle>
          <a:p>
            <a:r>
              <a:rPr lang="en-US" sz="2600" dirty="0"/>
              <a:t>Bridge cloud and on-premises easily</a:t>
            </a:r>
            <a:br>
              <a:rPr lang="en-US" sz="2600" dirty="0"/>
            </a:br>
            <a:endParaRPr lang="en-US" sz="2600" dirty="0"/>
          </a:p>
          <a:p>
            <a:endParaRPr lang="en-US" sz="2600" dirty="0"/>
          </a:p>
          <a:p>
            <a:r>
              <a:rPr lang="en-US" sz="2600" dirty="0"/>
              <a:t>Empower more people to solve business problems with apps that include forms, workflows and access to information</a:t>
            </a:r>
            <a:br>
              <a:rPr lang="en-US" sz="2600" dirty="0"/>
            </a:br>
            <a:endParaRPr lang="en-US" sz="2600" dirty="0"/>
          </a:p>
          <a:p>
            <a:endParaRPr lang="en-US" sz="2600" dirty="0"/>
          </a:p>
          <a:p>
            <a:r>
              <a:rPr lang="en-US" sz="2600" dirty="0"/>
              <a:t>Unlock mobile potential inside and outside organizations</a:t>
            </a:r>
          </a:p>
        </p:txBody>
      </p:sp>
    </p:spTree>
    <p:extLst>
      <p:ext uri="{BB962C8B-B14F-4D97-AF65-F5344CB8AC3E}">
        <p14:creationId xmlns:p14="http://schemas.microsoft.com/office/powerpoint/2010/main" val="336393774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1000"/>
                                        <p:tgtEl>
                                          <p:spTgt spid="20">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xEl>
                                              <p:pRg st="2" end="2"/>
                                            </p:txEl>
                                          </p:spTgt>
                                        </p:tgtEl>
                                        <p:attrNameLst>
                                          <p:attrName>style.visibility</p:attrName>
                                        </p:attrNameLst>
                                      </p:cBhvr>
                                      <p:to>
                                        <p:strVal val="visible"/>
                                      </p:to>
                                    </p:set>
                                    <p:animEffect transition="in" filter="fade">
                                      <p:cBhvr>
                                        <p:cTn id="34" dur="1000"/>
                                        <p:tgtEl>
                                          <p:spTgt spid="20">
                                            <p:txEl>
                                              <p:pRg st="2" end="2"/>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10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t>¿Es eso posible?</a:t>
            </a:r>
            <a:endParaRPr lang="en-GB" dirty="0"/>
          </a:p>
        </p:txBody>
      </p:sp>
    </p:spTree>
    <p:extLst>
      <p:ext uri="{BB962C8B-B14F-4D97-AF65-F5344CB8AC3E}">
        <p14:creationId xmlns:p14="http://schemas.microsoft.com/office/powerpoint/2010/main" val="2677747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25247" cy="1923803"/>
          </a:xfrm>
        </p:spPr>
        <p:txBody>
          <a:bodyPr/>
          <a:lstStyle/>
          <a:p>
            <a:pPr algn="l"/>
            <a:r>
              <a:rPr lang="es-ES" sz="5400" dirty="0" smtClean="0"/>
              <a:t>Otros héroes lo han conseguido antes</a:t>
            </a:r>
            <a:endParaRPr lang="en-GB" sz="5400" dirty="0"/>
          </a:p>
        </p:txBody>
      </p:sp>
      <p:pic>
        <p:nvPicPr>
          <p:cNvPr id="10" name="Picture 9"/>
          <p:cNvPicPr>
            <a:picLocks noChangeAspect="1"/>
          </p:cNvPicPr>
          <p:nvPr/>
        </p:nvPicPr>
        <p:blipFill>
          <a:blip r:embed="rId2"/>
          <a:stretch>
            <a:fillRect/>
          </a:stretch>
        </p:blipFill>
        <p:spPr>
          <a:xfrm>
            <a:off x="1626945" y="1857549"/>
            <a:ext cx="8680835" cy="4988575"/>
          </a:xfrm>
          <a:prstGeom prst="rect">
            <a:avLst/>
          </a:prstGeom>
        </p:spPr>
      </p:pic>
      <p:sp>
        <p:nvSpPr>
          <p:cNvPr id="11" name="Rectangle 10"/>
          <p:cNvSpPr/>
          <p:nvPr/>
        </p:nvSpPr>
        <p:spPr>
          <a:xfrm>
            <a:off x="2766326" y="4852009"/>
            <a:ext cx="2520901" cy="623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48784890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ob Lefferts- Solving Real User Problem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41237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3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25247" cy="1325563"/>
          </a:xfrm>
        </p:spPr>
        <p:txBody>
          <a:bodyPr/>
          <a:lstStyle/>
          <a:p>
            <a:r>
              <a:rPr lang="es-ES" dirty="0" smtClean="0"/>
              <a:t>Recluta al mejor equipo</a:t>
            </a:r>
            <a:endParaRPr lang="en-GB" dirty="0"/>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778825" y="1325563"/>
            <a:ext cx="6434225" cy="5014561"/>
          </a:xfrm>
        </p:spPr>
      </p:pic>
    </p:spTree>
    <p:extLst>
      <p:ext uri="{BB962C8B-B14F-4D97-AF65-F5344CB8AC3E}">
        <p14:creationId xmlns:p14="http://schemas.microsoft.com/office/powerpoint/2010/main" val="6329756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1" y="0"/>
            <a:ext cx="9018205" cy="1325563"/>
          </a:xfrm>
        </p:spPr>
        <p:txBody>
          <a:bodyPr/>
          <a:lstStyle/>
          <a:p>
            <a:r>
              <a:rPr lang="es-ES" dirty="0"/>
              <a:t>Recluta al mejor equipo</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574" y="2945769"/>
            <a:ext cx="1579433" cy="22093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807" y="2955171"/>
            <a:ext cx="2134114" cy="21999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454" y="2955171"/>
            <a:ext cx="1673447" cy="220932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1434" y="2933165"/>
            <a:ext cx="1607636" cy="2209326"/>
          </a:xfrm>
          <a:prstGeom prst="rect">
            <a:avLst/>
          </a:prstGeom>
        </p:spPr>
      </p:pic>
    </p:spTree>
    <p:extLst>
      <p:ext uri="{BB962C8B-B14F-4D97-AF65-F5344CB8AC3E}">
        <p14:creationId xmlns:p14="http://schemas.microsoft.com/office/powerpoint/2010/main" val="710725933"/>
      </p:ext>
    </p:extLst>
  </p:cSld>
  <p:clrMapOvr>
    <a:masterClrMapping/>
  </p:clrMapOvr>
  <mc:AlternateContent xmlns:mc="http://schemas.openxmlformats.org/markup-compatibility/2006" xmlns:p14="http://schemas.microsoft.com/office/powerpoint/2010/main">
    <mc:Choice Requires="p14">
      <p:transition p14:dur="1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64" presetClass="path" presetSubtype="0" accel="50000" decel="50000" fill="hold" nodeType="withEffect">
                                  <p:stCondLst>
                                    <p:cond delay="0"/>
                                  </p:stCondLst>
                                  <p:childTnLst>
                                    <p:animMotion origin="layout" path="M 2.91667E-6 7.40741E-7 L 2.91667E-6 -0.12963 " pathEditMode="relative" rAng="0" ptsTypes="AA">
                                      <p:cBhvr>
                                        <p:cTn id="9" dur="750" fill="hold"/>
                                        <p:tgtEl>
                                          <p:spTgt spid="4"/>
                                        </p:tgtEl>
                                        <p:attrNameLst>
                                          <p:attrName>ppt_x</p:attrName>
                                          <p:attrName>ppt_y</p:attrName>
                                        </p:attrNameLst>
                                      </p:cBhvr>
                                      <p:rCtr x="0" y="-6481"/>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childTnLst>
                                </p:cTn>
                              </p:par>
                              <p:par>
                                <p:cTn id="14" presetID="64" presetClass="path" presetSubtype="0" accel="50000" decel="50000" fill="hold" nodeType="withEffect">
                                  <p:stCondLst>
                                    <p:cond delay="0"/>
                                  </p:stCondLst>
                                  <p:childTnLst>
                                    <p:animMotion origin="layout" path="M 1.04167E-6 -3.7037E-6 L 1.04167E-6 -0.13032 " pathEditMode="relative" rAng="0" ptsTypes="AA">
                                      <p:cBhvr>
                                        <p:cTn id="15" dur="750" fill="hold"/>
                                        <p:tgtEl>
                                          <p:spTgt spid="5"/>
                                        </p:tgtEl>
                                        <p:attrNameLst>
                                          <p:attrName>ppt_x</p:attrName>
                                          <p:attrName>ppt_y</p:attrName>
                                        </p:attrNameLst>
                                      </p:cBhvr>
                                      <p:rCtr x="0" y="-6528"/>
                                    </p:animMotion>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4" presetClass="path" presetSubtype="0" accel="50000" decel="50000" fill="hold" nodeType="withEffect">
                                  <p:stCondLst>
                                    <p:cond delay="0"/>
                                  </p:stCondLst>
                                  <p:childTnLst>
                                    <p:animMotion origin="layout" path="M -2.29167E-6 1.85185E-6 L -2.29167E-6 -0.12963 " pathEditMode="relative" rAng="0" ptsTypes="AA">
                                      <p:cBhvr>
                                        <p:cTn id="21" dur="750" fill="hold"/>
                                        <p:tgtEl>
                                          <p:spTgt spid="6"/>
                                        </p:tgtEl>
                                        <p:attrNameLst>
                                          <p:attrName>ppt_x</p:attrName>
                                          <p:attrName>ppt_y</p:attrName>
                                        </p:attrNameLst>
                                      </p:cBhvr>
                                      <p:rCtr x="0" y="-6481"/>
                                    </p:animMotion>
                                  </p:childTnLst>
                                </p:cTn>
                              </p:par>
                            </p:childTnLst>
                          </p:cTn>
                        </p:par>
                        <p:par>
                          <p:cTn id="22" fill="hold">
                            <p:stCondLst>
                              <p:cond delay="2250"/>
                            </p:stCondLst>
                            <p:childTnLst>
                              <p:par>
                                <p:cTn id="23" presetID="1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750"/>
                                        <p:tgtEl>
                                          <p:spTgt spid="7"/>
                                        </p:tgtEl>
                                      </p:cBhvr>
                                    </p:animEffect>
                                  </p:childTnLst>
                                </p:cTn>
                              </p:par>
                              <p:par>
                                <p:cTn id="26" presetID="64" presetClass="path" presetSubtype="0" accel="50000" decel="50000" fill="hold" nodeType="withEffect">
                                  <p:stCondLst>
                                    <p:cond delay="0"/>
                                  </p:stCondLst>
                                  <p:childTnLst>
                                    <p:animMotion origin="layout" path="M -1.04167E-6 2.59259E-6 L -1.04167E-6 -0.12963 " pathEditMode="relative" rAng="0" ptsTypes="AA">
                                      <p:cBhvr>
                                        <p:cTn id="27" dur="750" fill="hold"/>
                                        <p:tgtEl>
                                          <p:spTgt spid="7"/>
                                        </p:tgtEl>
                                        <p:attrNameLst>
                                          <p:attrName>ppt_x</p:attrName>
                                          <p:attrName>ppt_y</p:attrName>
                                        </p:attrNameLst>
                                      </p:cBhvr>
                                      <p:rCtr x="0" y="-64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77745" cy="1325563"/>
          </a:xfrm>
        </p:spPr>
        <p:txBody>
          <a:bodyPr/>
          <a:lstStyle/>
          <a:p>
            <a:r>
              <a:rPr lang="es-ES" sz="5400" dirty="0" err="1" smtClean="0"/>
              <a:t>Forms</a:t>
            </a:r>
            <a:r>
              <a:rPr lang="es-ES" sz="5400" dirty="0" smtClean="0"/>
              <a:t>: Un interfaz que mola</a:t>
            </a:r>
            <a:endParaRPr lang="en-GB" sz="5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82" y="1325563"/>
            <a:ext cx="8188007" cy="553243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25" y="1325563"/>
            <a:ext cx="1579433" cy="2209326"/>
          </a:xfrm>
          <a:prstGeom prst="rect">
            <a:avLst/>
          </a:prstGeom>
        </p:spPr>
      </p:pic>
    </p:spTree>
    <p:extLst>
      <p:ext uri="{BB962C8B-B14F-4D97-AF65-F5344CB8AC3E}">
        <p14:creationId xmlns:p14="http://schemas.microsoft.com/office/powerpoint/2010/main" val="13249677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402" y="2274303"/>
            <a:ext cx="8410916" cy="7865600"/>
          </a:xfrm>
          <a:prstGeom prst="rect">
            <a:avLst/>
          </a:prstGeom>
        </p:spPr>
      </p:pic>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614" y="4835768"/>
            <a:ext cx="3168441" cy="3576320"/>
          </a:xfrm>
          <a:prstGeom prst="rect">
            <a:avLst/>
          </a:prstGeom>
        </p:spPr>
      </p:pic>
      <p:grpSp>
        <p:nvGrpSpPr>
          <p:cNvPr id="50" name="Group 49"/>
          <p:cNvGrpSpPr/>
          <p:nvPr/>
        </p:nvGrpSpPr>
        <p:grpSpPr>
          <a:xfrm>
            <a:off x="790201" y="5194956"/>
            <a:ext cx="1909947" cy="307777"/>
            <a:chOff x="7531116" y="4517056"/>
            <a:chExt cx="1432460" cy="230833"/>
          </a:xfrm>
        </p:grpSpPr>
        <p:sp>
          <p:nvSpPr>
            <p:cNvPr id="30" name="TextBox 29"/>
            <p:cNvSpPr txBox="1"/>
            <p:nvPr/>
          </p:nvSpPr>
          <p:spPr>
            <a:xfrm>
              <a:off x="7531116" y="4517056"/>
              <a:ext cx="1432460" cy="230833"/>
            </a:xfrm>
            <a:prstGeom prst="rect">
              <a:avLst/>
            </a:prstGeom>
            <a:noFill/>
          </p:spPr>
          <p:txBody>
            <a:bodyPr wrap="square" rtlCol="0">
              <a:spAutoFit/>
            </a:bodyPr>
            <a:lstStyle/>
            <a:p>
              <a:r>
                <a:rPr lang="en-ZA" sz="1400" dirty="0">
                  <a:solidFill>
                    <a:schemeClr val="accent5">
                      <a:lumMod val="50000"/>
                    </a:schemeClr>
                  </a:solidFill>
                </a:rPr>
                <a:t>Go Mobile</a:t>
              </a:r>
              <a:endParaRPr lang="en-US" sz="1400" dirty="0">
                <a:solidFill>
                  <a:schemeClr val="accent5">
                    <a:lumMod val="50000"/>
                  </a:schemeClr>
                </a:solidFill>
              </a:endParaRPr>
            </a:p>
          </p:txBody>
        </p:sp>
        <p:cxnSp>
          <p:nvCxnSpPr>
            <p:cNvPr id="32" name="Straight Connector 31"/>
            <p:cNvCxnSpPr/>
            <p:nvPr/>
          </p:nvCxnSpPr>
          <p:spPr>
            <a:xfrm>
              <a:off x="8265376" y="4639113"/>
              <a:ext cx="685677" cy="0"/>
            </a:xfrm>
            <a:prstGeom prst="line">
              <a:avLst/>
            </a:prstGeom>
            <a:ln w="3175"/>
          </p:spPr>
          <p:style>
            <a:lnRef idx="1">
              <a:schemeClr val="accent1"/>
            </a:lnRef>
            <a:fillRef idx="0">
              <a:schemeClr val="accent1"/>
            </a:fillRef>
            <a:effectRef idx="0">
              <a:schemeClr val="accent1"/>
            </a:effectRef>
            <a:fontRef idx="minor">
              <a:schemeClr val="tx1"/>
            </a:fontRef>
          </p:style>
        </p:cxnSp>
      </p:grp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04883" y="2231675"/>
            <a:ext cx="479125" cy="238047"/>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3707" y="2550161"/>
            <a:ext cx="1628320" cy="375920"/>
          </a:xfrm>
          <a:prstGeom prst="rect">
            <a:avLst/>
          </a:prstGeom>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6092" y="3511791"/>
            <a:ext cx="987657" cy="286276"/>
          </a:xfrm>
          <a:prstGeom prst="rect">
            <a:avLst/>
          </a:prstGeom>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7242" y="1692723"/>
            <a:ext cx="1486599" cy="451036"/>
          </a:xfrm>
          <a:prstGeom prst="rect">
            <a:avLst/>
          </a:prstGeom>
        </p:spPr>
      </p:pic>
      <p:pic>
        <p:nvPicPr>
          <p:cNvPr id="59" name="Picture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37792" y="4237564"/>
            <a:ext cx="1017385" cy="395968"/>
          </a:xfrm>
          <a:prstGeom prst="rect">
            <a:avLst/>
          </a:prstGeom>
        </p:spPr>
      </p:pic>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82508" y="3969355"/>
            <a:ext cx="1006680" cy="142948"/>
          </a:xfrm>
          <a:prstGeom prst="rect">
            <a:avLst/>
          </a:prstGeom>
        </p:spPr>
      </p:pic>
      <p:pic>
        <p:nvPicPr>
          <p:cNvPr id="62" name="Picture 6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532427"/>
            <a:ext cx="4473448" cy="2112264"/>
          </a:xfrm>
          <a:prstGeom prst="rect">
            <a:avLst/>
          </a:prstGeom>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55077" y="1505592"/>
            <a:ext cx="6768679" cy="6364224"/>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44899" y="782880"/>
            <a:ext cx="6347968" cy="5784889"/>
          </a:xfrm>
          <a:prstGeom prst="rect">
            <a:avLst/>
          </a:prstGeom>
        </p:spPr>
      </p:pic>
      <p:cxnSp>
        <p:nvCxnSpPr>
          <p:cNvPr id="40" name="Elbow Connector 39"/>
          <p:cNvCxnSpPr/>
          <p:nvPr/>
        </p:nvCxnSpPr>
        <p:spPr>
          <a:xfrm rot="10800000" flipV="1">
            <a:off x="6920011" y="2739808"/>
            <a:ext cx="3199357" cy="1800661"/>
          </a:xfrm>
          <a:prstGeom prst="bentConnector3">
            <a:avLst>
              <a:gd name="adj1" fmla="val 5848"/>
            </a:avLst>
          </a:prstGeom>
          <a:ln w="3175"/>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601688" y="1918755"/>
            <a:ext cx="1521897" cy="0"/>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8912773" y="2350683"/>
            <a:ext cx="1223403" cy="0"/>
          </a:xfrm>
          <a:prstGeom prst="line">
            <a:avLst/>
          </a:prstGeom>
          <a:ln w="3175"/>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11142280" y="-254000"/>
            <a:ext cx="525635" cy="1032933"/>
            <a:chOff x="8356710" y="-190500"/>
            <a:chExt cx="394226" cy="774700"/>
          </a:xfrm>
        </p:grpSpPr>
        <p:sp>
          <p:nvSpPr>
            <p:cNvPr id="34" name="Rectangle 33"/>
            <p:cNvSpPr/>
            <p:nvPr userDrawn="1"/>
          </p:nvSpPr>
          <p:spPr>
            <a:xfrm>
              <a:off x="8359588" y="97118"/>
              <a:ext cx="373529" cy="43329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5" name="Picture 34"/>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8356710" y="-190500"/>
              <a:ext cx="394226" cy="774700"/>
            </a:xfrm>
            <a:prstGeom prst="rect">
              <a:avLst/>
            </a:prstGeom>
          </p:spPr>
        </p:pic>
      </p:grpSp>
      <p:grpSp>
        <p:nvGrpSpPr>
          <p:cNvPr id="12" name="Group 11"/>
          <p:cNvGrpSpPr/>
          <p:nvPr/>
        </p:nvGrpSpPr>
        <p:grpSpPr>
          <a:xfrm>
            <a:off x="7640321" y="772690"/>
            <a:ext cx="4043740" cy="738664"/>
            <a:chOff x="5730240" y="579517"/>
            <a:chExt cx="3032805" cy="553998"/>
          </a:xfrm>
        </p:grpSpPr>
        <p:cxnSp>
          <p:nvCxnSpPr>
            <p:cNvPr id="19" name="Straight Connector 18"/>
            <p:cNvCxnSpPr/>
            <p:nvPr/>
          </p:nvCxnSpPr>
          <p:spPr>
            <a:xfrm flipH="1" flipV="1">
              <a:off x="5730240" y="788829"/>
              <a:ext cx="1342214" cy="1"/>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072454" y="579517"/>
              <a:ext cx="1690591" cy="553998"/>
            </a:xfrm>
            <a:prstGeom prst="rect">
              <a:avLst/>
            </a:prstGeom>
            <a:noFill/>
          </p:spPr>
          <p:txBody>
            <a:bodyPr wrap="square" rtlCol="0">
              <a:spAutoFit/>
            </a:bodyPr>
            <a:lstStyle/>
            <a:p>
              <a:r>
                <a:rPr lang="en-ZA" sz="1400" dirty="0">
                  <a:solidFill>
                    <a:schemeClr val="accent5">
                      <a:lumMod val="50000"/>
                    </a:schemeClr>
                  </a:solidFill>
                </a:rPr>
                <a:t>One form, multiple reusable views and data sourced from across the enterprise:</a:t>
              </a:r>
              <a:endParaRPr lang="en-US" sz="1400" dirty="0">
                <a:solidFill>
                  <a:schemeClr val="accent5">
                    <a:lumMod val="50000"/>
                  </a:schemeClr>
                </a:solidFill>
              </a:endParaRPr>
            </a:p>
          </p:txBody>
        </p:sp>
      </p:grpSp>
      <p:sp>
        <p:nvSpPr>
          <p:cNvPr id="10" name="TextBox 9"/>
          <p:cNvSpPr txBox="1"/>
          <p:nvPr/>
        </p:nvSpPr>
        <p:spPr>
          <a:xfrm>
            <a:off x="10073640" y="4622801"/>
            <a:ext cx="1374800" cy="307777"/>
          </a:xfrm>
          <a:prstGeom prst="rect">
            <a:avLst/>
          </a:prstGeom>
          <a:noFill/>
        </p:spPr>
        <p:txBody>
          <a:bodyPr wrap="none" rtlCol="0">
            <a:spAutoFit/>
          </a:bodyPr>
          <a:lstStyle/>
          <a:p>
            <a:r>
              <a:rPr lang="en-ZA" sz="1400" dirty="0">
                <a:solidFill>
                  <a:schemeClr val="accent5">
                    <a:lumMod val="50000"/>
                  </a:schemeClr>
                </a:solidFill>
              </a:rPr>
              <a:t>and many more.</a:t>
            </a:r>
          </a:p>
        </p:txBody>
      </p:sp>
      <p:grpSp>
        <p:nvGrpSpPr>
          <p:cNvPr id="15" name="Group 14"/>
          <p:cNvGrpSpPr/>
          <p:nvPr/>
        </p:nvGrpSpPr>
        <p:grpSpPr>
          <a:xfrm>
            <a:off x="873745" y="5558915"/>
            <a:ext cx="1739657" cy="402860"/>
            <a:chOff x="655308" y="4169186"/>
            <a:chExt cx="1304743" cy="302145"/>
          </a:xfrm>
        </p:grpSpPr>
        <p:grpSp>
          <p:nvGrpSpPr>
            <p:cNvPr id="57" name="Group 56"/>
            <p:cNvGrpSpPr/>
            <p:nvPr/>
          </p:nvGrpSpPr>
          <p:grpSpPr>
            <a:xfrm>
              <a:off x="1004441" y="4169186"/>
              <a:ext cx="955610" cy="302145"/>
              <a:chOff x="1533717" y="4387300"/>
              <a:chExt cx="955610" cy="302145"/>
            </a:xfrm>
          </p:grpSpPr>
          <p:pic>
            <p:nvPicPr>
              <p:cNvPr id="51" name="Picture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28800" y="4387300"/>
                <a:ext cx="259724" cy="302145"/>
              </a:xfrm>
              <a:prstGeom prst="rect">
                <a:avLst/>
              </a:prstGeom>
            </p:spPr>
          </p:pic>
          <p:pic>
            <p:nvPicPr>
              <p:cNvPr id="52" name="Picture 5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61490" y="4431974"/>
                <a:ext cx="327837" cy="234949"/>
              </a:xfrm>
              <a:prstGeom prst="rect">
                <a:avLst/>
              </a:prstGeom>
            </p:spPr>
          </p:pic>
          <p:pic>
            <p:nvPicPr>
              <p:cNvPr id="53" name="Picture 5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33717" y="4399956"/>
                <a:ext cx="241892" cy="282208"/>
              </a:xfrm>
              <a:prstGeom prst="rect">
                <a:avLst/>
              </a:prstGeom>
            </p:spPr>
          </p:pic>
        </p:grpSp>
        <p:pic>
          <p:nvPicPr>
            <p:cNvPr id="14" name="Picture 1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55308" y="4210051"/>
              <a:ext cx="261234" cy="254000"/>
            </a:xfrm>
            <a:prstGeom prst="rect">
              <a:avLst/>
            </a:prstGeom>
          </p:spPr>
        </p:pic>
      </p:grpSp>
      <p:pic>
        <p:nvPicPr>
          <p:cNvPr id="17" name="Picture 1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205720" y="3088642"/>
            <a:ext cx="1686825" cy="243837"/>
          </a:xfrm>
          <a:prstGeom prst="rect">
            <a:avLst/>
          </a:prstGeom>
        </p:spPr>
      </p:pic>
      <p:grpSp>
        <p:nvGrpSpPr>
          <p:cNvPr id="54" name="Group 53"/>
          <p:cNvGrpSpPr/>
          <p:nvPr/>
        </p:nvGrpSpPr>
        <p:grpSpPr>
          <a:xfrm>
            <a:off x="8239760" y="5475573"/>
            <a:ext cx="3545840" cy="738664"/>
            <a:chOff x="6667351" y="4114384"/>
            <a:chExt cx="2659380" cy="553998"/>
          </a:xfrm>
        </p:grpSpPr>
        <p:sp>
          <p:nvSpPr>
            <p:cNvPr id="55" name="TextBox 54"/>
            <p:cNvSpPr txBox="1"/>
            <p:nvPr/>
          </p:nvSpPr>
          <p:spPr>
            <a:xfrm>
              <a:off x="7451481" y="4114384"/>
              <a:ext cx="1875250" cy="553998"/>
            </a:xfrm>
            <a:prstGeom prst="rect">
              <a:avLst/>
            </a:prstGeom>
            <a:noFill/>
          </p:spPr>
          <p:txBody>
            <a:bodyPr wrap="square" rtlCol="0">
              <a:spAutoFit/>
            </a:bodyPr>
            <a:lstStyle/>
            <a:p>
              <a:r>
                <a:rPr lang="en-ZA" sz="1400" dirty="0">
                  <a:solidFill>
                    <a:schemeClr val="accent5">
                      <a:lumMod val="50000"/>
                    </a:schemeClr>
                  </a:solidFill>
                </a:rPr>
                <a:t>Stand-alone or seamlessly integrated inside solutions like SharePoint</a:t>
              </a:r>
              <a:endParaRPr lang="en-US" sz="1400" dirty="0">
                <a:solidFill>
                  <a:schemeClr val="accent5">
                    <a:lumMod val="50000"/>
                  </a:schemeClr>
                </a:solidFill>
              </a:endParaRPr>
            </a:p>
          </p:txBody>
        </p:sp>
        <p:cxnSp>
          <p:nvCxnSpPr>
            <p:cNvPr id="56" name="Straight Connector 55"/>
            <p:cNvCxnSpPr/>
            <p:nvPr/>
          </p:nvCxnSpPr>
          <p:spPr>
            <a:xfrm>
              <a:off x="6667351" y="4412610"/>
              <a:ext cx="740128" cy="0"/>
            </a:xfrm>
            <a:prstGeom prst="line">
              <a:avLst/>
            </a:prstGeom>
            <a:ln w="3175"/>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12327" y="787471"/>
            <a:ext cx="5404759" cy="4454144"/>
          </a:xfrm>
          <a:prstGeom prst="rect">
            <a:avLst/>
          </a:prstGeom>
        </p:spPr>
      </p:pic>
      <p:pic>
        <p:nvPicPr>
          <p:cNvPr id="31" name="Picture 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39194" y="2435040"/>
            <a:ext cx="2988079" cy="2600960"/>
          </a:xfrm>
          <a:prstGeom prst="rect">
            <a:avLst/>
          </a:prstGeom>
        </p:spPr>
      </p:pic>
      <p:pic>
        <p:nvPicPr>
          <p:cNvPr id="29" name="Picture 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95900" y="3732852"/>
            <a:ext cx="2972195" cy="2617216"/>
          </a:xfrm>
          <a:prstGeom prst="rect">
            <a:avLst/>
          </a:prstGeom>
        </p:spPr>
      </p:pic>
    </p:spTree>
    <p:extLst>
      <p:ext uri="{BB962C8B-B14F-4D97-AF65-F5344CB8AC3E}">
        <p14:creationId xmlns:p14="http://schemas.microsoft.com/office/powerpoint/2010/main" val="1565438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4" presetClass="path" presetSubtype="0" accel="50000" decel="50000" fill="hold" nodeType="withEffect">
                                  <p:stCondLst>
                                    <p:cond delay="0"/>
                                  </p:stCondLst>
                                  <p:childTnLst>
                                    <p:animMotion origin="layout" path="M 0 0 L 0 -0.25 E" pathEditMode="relative" ptsTypes="">
                                      <p:cBhvr>
                                        <p:cTn id="9" dur="500" fill="hold"/>
                                        <p:tgtEl>
                                          <p:spTgt spid="5"/>
                                        </p:tgtEl>
                                        <p:attrNameLst>
                                          <p:attrName>ppt_x</p:attrName>
                                          <p:attrName>ppt_y</p:attrName>
                                        </p:attrNameLst>
                                      </p:cBhvr>
                                    </p:animMotion>
                                  </p:childTnLst>
                                </p:cTn>
                              </p:par>
                              <p:par>
                                <p:cTn id="10" presetID="22" presetClass="entr" presetSubtype="8" fill="hold"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64" presetClass="path" presetSubtype="0" accel="50000" decel="50000" fill="hold" nodeType="withEffect">
                                  <p:stCondLst>
                                    <p:cond delay="0"/>
                                  </p:stCondLst>
                                  <p:childTnLst>
                                    <p:animMotion origin="layout" path="M 2.77778E-7 1.27351E-6 L 2.77778E-7 -0.10608 " pathEditMode="relative" rAng="0" ptsTypes="AA">
                                      <p:cBhvr>
                                        <p:cTn id="19" dur="500" fill="hold"/>
                                        <p:tgtEl>
                                          <p:spTgt spid="6"/>
                                        </p:tgtEl>
                                        <p:attrNameLst>
                                          <p:attrName>ppt_x</p:attrName>
                                          <p:attrName>ppt_y</p:attrName>
                                        </p:attrNameLst>
                                      </p:cBhvr>
                                      <p:rCtr x="0" y="-5304"/>
                                    </p:animMotion>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250"/>
                                        <p:tgtEl>
                                          <p:spTgt spid="48"/>
                                        </p:tgtEl>
                                      </p:cBhvr>
                                    </p:animEffect>
                                  </p:childTnLst>
                                </p:cTn>
                              </p:par>
                            </p:childTnLst>
                          </p:cTn>
                        </p:par>
                        <p:par>
                          <p:cTn id="28" fill="hold">
                            <p:stCondLst>
                              <p:cond delay="1250"/>
                            </p:stCondLst>
                            <p:childTnLst>
                              <p:par>
                                <p:cTn id="29" presetID="10" presetClass="entr" presetSubtype="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50"/>
                                        <p:tgtEl>
                                          <p:spTgt spid="4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250"/>
                                        <p:tgtEl>
                                          <p:spTgt spid="45"/>
                                        </p:tgtEl>
                                      </p:cBhvr>
                                    </p:animEffect>
                                  </p:childTnLst>
                                </p:cTn>
                              </p:par>
                            </p:childTnLst>
                          </p:cTn>
                        </p:par>
                        <p:par>
                          <p:cTn id="36" fill="hold">
                            <p:stCondLst>
                              <p:cond delay="1750"/>
                            </p:stCondLst>
                            <p:childTnLst>
                              <p:par>
                                <p:cTn id="37" presetID="10"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250"/>
                                        <p:tgtEl>
                                          <p:spTgt spid="47"/>
                                        </p:tgtEl>
                                      </p:cBhvr>
                                    </p:animEffect>
                                  </p:childTnLst>
                                </p:cTn>
                              </p:par>
                            </p:childTnLst>
                          </p:cTn>
                        </p:par>
                        <p:par>
                          <p:cTn id="44" fill="hold">
                            <p:stCondLst>
                              <p:cond delay="225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250"/>
                                        <p:tgtEl>
                                          <p:spTgt spid="60"/>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250"/>
                                        <p:tgtEl>
                                          <p:spTgt spid="59"/>
                                        </p:tgtEl>
                                      </p:cBhvr>
                                    </p:animEffect>
                                  </p:childTnLst>
                                </p:cTn>
                              </p:par>
                            </p:childTnLst>
                          </p:cTn>
                        </p:par>
                        <p:par>
                          <p:cTn id="52" fill="hold">
                            <p:stCondLst>
                              <p:cond delay="2750"/>
                            </p:stCondLst>
                            <p:childTnLst>
                              <p:par>
                                <p:cTn id="53" presetID="10"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25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64" presetClass="path" presetSubtype="0" accel="50000" decel="50000" fill="hold" nodeType="withEffect">
                                  <p:stCondLst>
                                    <p:cond delay="0"/>
                                  </p:stCondLst>
                                  <p:childTnLst>
                                    <p:animMotion origin="layout" path="M -3.88889E-6 1.9747E-7 L -3.88889E-6 -0.07097 " pathEditMode="relative" rAng="0" ptsTypes="AA">
                                      <p:cBhvr>
                                        <p:cTn id="71" dur="500" fill="hold"/>
                                        <p:tgtEl>
                                          <p:spTgt spid="27"/>
                                        </p:tgtEl>
                                        <p:attrNameLst>
                                          <p:attrName>ppt_x</p:attrName>
                                          <p:attrName>ppt_y</p:attrName>
                                        </p:attrNameLst>
                                      </p:cBhvr>
                                      <p:rCtr x="0" y="-3548"/>
                                    </p:animMotion>
                                  </p:childTnLst>
                                </p:cTn>
                              </p:par>
                              <p:par>
                                <p:cTn id="72" presetID="22" presetClass="entr" presetSubtype="2" fill="hold"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right)">
                                      <p:cBhvr>
                                        <p:cTn id="74" dur="500"/>
                                        <p:tgtEl>
                                          <p:spTgt spid="64"/>
                                        </p:tgtEl>
                                      </p:cBhvr>
                                    </p:animEffect>
                                  </p:childTnLst>
                                </p:cTn>
                              </p:par>
                            </p:childTnLst>
                          </p:cTn>
                        </p:par>
                        <p:par>
                          <p:cTn id="75" fill="hold">
                            <p:stCondLst>
                              <p:cond delay="500"/>
                            </p:stCondLst>
                            <p:childTnLst>
                              <p:par>
                                <p:cTn id="76" presetID="64" presetClass="path" presetSubtype="0" accel="50000" decel="50000" fill="hold" nodeType="afterEffect">
                                  <p:stCondLst>
                                    <p:cond delay="0"/>
                                  </p:stCondLst>
                                  <p:childTnLst>
                                    <p:animMotion origin="layout" path="M -1.94444E-6 -2.46914E-6 L -1.94444E-6 -0.0716 " pathEditMode="relative" rAng="0" ptsTypes="AA">
                                      <p:cBhvr>
                                        <p:cTn id="77" dur="500" fill="hold"/>
                                        <p:tgtEl>
                                          <p:spTgt spid="29"/>
                                        </p:tgtEl>
                                        <p:attrNameLst>
                                          <p:attrName>ppt_x</p:attrName>
                                          <p:attrName>ppt_y</p:attrName>
                                        </p:attrNameLst>
                                      </p:cBhvr>
                                      <p:rCtr x="0" y="-3580"/>
                                    </p:animMotion>
                                  </p:childTnLst>
                                </p:cTn>
                              </p:par>
                              <p:par>
                                <p:cTn id="78" presetID="22" presetClass="entr" presetSubtype="1"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wipe(up)">
                                      <p:cBhvr>
                                        <p:cTn id="80" dur="500"/>
                                        <p:tgtEl>
                                          <p:spTgt spid="40"/>
                                        </p:tgtEl>
                                      </p:cBhvr>
                                    </p:animEffect>
                                  </p:childTnLst>
                                </p:cTn>
                              </p:par>
                            </p:childTnLst>
                          </p:cTn>
                        </p:par>
                        <p:par>
                          <p:cTn id="81" fill="hold">
                            <p:stCondLst>
                              <p:cond delay="1000"/>
                            </p:stCondLst>
                            <p:childTnLst>
                              <p:par>
                                <p:cTn id="82" presetID="64" presetClass="path" presetSubtype="0" accel="50000" decel="50000" fill="hold" nodeType="afterEffect">
                                  <p:stCondLst>
                                    <p:cond delay="0"/>
                                  </p:stCondLst>
                                  <p:childTnLst>
                                    <p:animMotion origin="layout" path="M 2.77778E-6 -3.58025E-6 L 2.77778E-6 -0.07068 " pathEditMode="relative" rAng="0" ptsTypes="AA">
                                      <p:cBhvr>
                                        <p:cTn id="83" dur="500" fill="hold"/>
                                        <p:tgtEl>
                                          <p:spTgt spid="31"/>
                                        </p:tgtEl>
                                        <p:attrNameLst>
                                          <p:attrName>ppt_x</p:attrName>
                                          <p:attrName>ppt_y</p:attrName>
                                        </p:attrNameLst>
                                      </p:cBhvr>
                                      <p:rCtr x="0" y="-3549"/>
                                    </p:animMotion>
                                  </p:childTnLst>
                                </p:cTn>
                              </p:par>
                              <p:par>
                                <p:cTn id="84" presetID="22" presetClass="entr" presetSubtype="2" fill="hold" nodeType="with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wipe(right)">
                                      <p:cBhvr>
                                        <p:cTn id="86" dur="500"/>
                                        <p:tgtEl>
                                          <p:spTgt spid="6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87"/>
                                        </p:tgtEl>
                                        <p:attrNameLst>
                                          <p:attrName>style.visibility</p:attrName>
                                        </p:attrNameLst>
                                      </p:cBhvr>
                                      <p:to>
                                        <p:strVal val="visible"/>
                                      </p:to>
                                    </p:set>
                                    <p:animEffect transition="in" filter="fade">
                                      <p:cBhvr>
                                        <p:cTn id="91" dur="500"/>
                                        <p:tgtEl>
                                          <p:spTgt spid="87"/>
                                        </p:tgtEl>
                                      </p:cBhvr>
                                    </p:animEffect>
                                  </p:childTnLst>
                                </p:cTn>
                              </p:par>
                              <p:par>
                                <p:cTn id="92" presetID="64" presetClass="path" presetSubtype="0" accel="50000" decel="50000" fill="hold" nodeType="withEffect">
                                  <p:stCondLst>
                                    <p:cond delay="0"/>
                                  </p:stCondLst>
                                  <p:childTnLst>
                                    <p:animMotion origin="layout" path="M 2.5E-6 -1.752E-6 L 0.10503 -0.10857 " pathEditMode="relative" rAng="0" ptsTypes="AA">
                                      <p:cBhvr>
                                        <p:cTn id="93" dur="500" fill="hold"/>
                                        <p:tgtEl>
                                          <p:spTgt spid="87"/>
                                        </p:tgtEl>
                                        <p:attrNameLst>
                                          <p:attrName>ppt_x</p:attrName>
                                          <p:attrName>ppt_y</p:attrName>
                                        </p:attrNameLst>
                                      </p:cBhvr>
                                      <p:rCtr x="5243" y="-5429"/>
                                    </p:animMotion>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wipe(left)">
                                      <p:cBhvr>
                                        <p:cTn id="97" dur="500"/>
                                        <p:tgtEl>
                                          <p:spTgt spid="50"/>
                                        </p:tgtEl>
                                      </p:cBhvr>
                                    </p:animEffect>
                                  </p:childTnLst>
                                </p:cTn>
                              </p:par>
                            </p:childTnLst>
                          </p:cTn>
                        </p:par>
                        <p:par>
                          <p:cTn id="98" fill="hold">
                            <p:stCondLst>
                              <p:cond delay="1000"/>
                            </p:stCondLst>
                            <p:childTnLst>
                              <p:par>
                                <p:cTn id="99" presetID="10" presetClass="entr" presetSubtype="0" fill="hold" nodeType="after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893"/>
            <a:ext cx="10515600" cy="1325563"/>
          </a:xfrm>
        </p:spPr>
        <p:txBody>
          <a:bodyPr/>
          <a:lstStyle/>
          <a:p>
            <a:pPr algn="l"/>
            <a:r>
              <a:rPr lang="es-ES" sz="4800" dirty="0" err="1" smtClean="0"/>
              <a:t>Workflow</a:t>
            </a:r>
            <a:r>
              <a:rPr lang="es-ES" sz="4800" dirty="0" smtClean="0"/>
              <a:t>: Asigna tareas a los especialistas</a:t>
            </a:r>
            <a:endParaRPr lang="en-GB"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204" y="1360456"/>
            <a:ext cx="8796070" cy="54975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45" y="1470756"/>
            <a:ext cx="2134114" cy="2199924"/>
          </a:xfrm>
          <a:prstGeom prst="rect">
            <a:avLst/>
          </a:prstGeom>
        </p:spPr>
      </p:pic>
    </p:spTree>
    <p:extLst>
      <p:ext uri="{BB962C8B-B14F-4D97-AF65-F5344CB8AC3E}">
        <p14:creationId xmlns:p14="http://schemas.microsoft.com/office/powerpoint/2010/main" val="18093678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951" y="1877105"/>
            <a:ext cx="8721344" cy="8271167"/>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32000"/>
                    </a14:imgEffect>
                  </a14:imgLayer>
                </a14:imgProps>
              </a:ext>
              <a:ext uri="{28A0092B-C50C-407E-A947-70E740481C1C}">
                <a14:useLocalDpi xmlns:a14="http://schemas.microsoft.com/office/drawing/2010/main" val="0"/>
              </a:ext>
            </a:extLst>
          </a:blip>
          <a:stretch>
            <a:fillRect/>
          </a:stretch>
        </p:blipFill>
        <p:spPr>
          <a:xfrm>
            <a:off x="1300244" y="4029456"/>
            <a:ext cx="6072121" cy="5291328"/>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25941"/>
            <a:ext cx="5113528" cy="1685544"/>
          </a:xfrm>
          <a:prstGeom prst="rect">
            <a:avLst/>
          </a:prstGeom>
        </p:spPr>
      </p:pic>
      <p:grpSp>
        <p:nvGrpSpPr>
          <p:cNvPr id="27" name="Group 26"/>
          <p:cNvGrpSpPr/>
          <p:nvPr/>
        </p:nvGrpSpPr>
        <p:grpSpPr>
          <a:xfrm>
            <a:off x="8809267" y="1025652"/>
            <a:ext cx="3027709" cy="1199965"/>
            <a:chOff x="6568439" y="730729"/>
            <a:chExt cx="2270782" cy="899973"/>
          </a:xfrm>
        </p:grpSpPr>
        <p:cxnSp>
          <p:nvCxnSpPr>
            <p:cNvPr id="6" name="Straight Connector 5"/>
            <p:cNvCxnSpPr>
              <a:endCxn id="7" idx="1"/>
            </p:cNvCxnSpPr>
            <p:nvPr/>
          </p:nvCxnSpPr>
          <p:spPr>
            <a:xfrm rot="5400000" flipH="1" flipV="1">
              <a:off x="6547048" y="1029120"/>
              <a:ext cx="622973" cy="580191"/>
            </a:xfrm>
            <a:prstGeom prst="bentConnector2">
              <a:avLst/>
            </a:prstGeom>
            <a:ln w="3175"/>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48630" y="730729"/>
              <a:ext cx="1690591" cy="553998"/>
            </a:xfrm>
            <a:prstGeom prst="rect">
              <a:avLst/>
            </a:prstGeom>
            <a:noFill/>
          </p:spPr>
          <p:txBody>
            <a:bodyPr wrap="square" rtlCol="0">
              <a:spAutoFit/>
            </a:bodyPr>
            <a:lstStyle/>
            <a:p>
              <a:r>
                <a:rPr lang="en-ZA" sz="1400" dirty="0">
                  <a:solidFill>
                    <a:schemeClr val="accent5">
                      <a:lumMod val="50000"/>
                    </a:schemeClr>
                  </a:solidFill>
                </a:rPr>
                <a:t>Or complex business processes that span the enterprise</a:t>
              </a:r>
              <a:endParaRPr lang="en-US" sz="1400" dirty="0">
                <a:solidFill>
                  <a:schemeClr val="accent5">
                    <a:lumMod val="50000"/>
                  </a:schemeClr>
                </a:solidFill>
              </a:endParaRPr>
            </a:p>
          </p:txBody>
        </p:sp>
      </p:grpSp>
      <p:grpSp>
        <p:nvGrpSpPr>
          <p:cNvPr id="25" name="Group 24"/>
          <p:cNvGrpSpPr/>
          <p:nvPr/>
        </p:nvGrpSpPr>
        <p:grpSpPr>
          <a:xfrm>
            <a:off x="568975" y="2753556"/>
            <a:ext cx="2540004" cy="883746"/>
            <a:chOff x="388620" y="2004194"/>
            <a:chExt cx="1905003" cy="662809"/>
          </a:xfrm>
        </p:grpSpPr>
        <p:sp>
          <p:nvSpPr>
            <p:cNvPr id="8" name="TextBox 7"/>
            <p:cNvSpPr txBox="1"/>
            <p:nvPr/>
          </p:nvSpPr>
          <p:spPr>
            <a:xfrm>
              <a:off x="388620" y="2004194"/>
              <a:ext cx="1600200" cy="553998"/>
            </a:xfrm>
            <a:prstGeom prst="rect">
              <a:avLst/>
            </a:prstGeom>
            <a:noFill/>
          </p:spPr>
          <p:txBody>
            <a:bodyPr wrap="square" rtlCol="0">
              <a:spAutoFit/>
            </a:bodyPr>
            <a:lstStyle/>
            <a:p>
              <a:pPr algn="r"/>
              <a:r>
                <a:rPr lang="en-ZA" sz="1400" dirty="0">
                  <a:solidFill>
                    <a:schemeClr val="accent5">
                      <a:lumMod val="50000"/>
                    </a:schemeClr>
                  </a:solidFill>
                </a:rPr>
                <a:t>Build departmental workflows consisting of a few steps</a:t>
              </a:r>
              <a:endParaRPr lang="en-US" sz="1400" dirty="0">
                <a:solidFill>
                  <a:schemeClr val="accent5">
                    <a:lumMod val="50000"/>
                  </a:schemeClr>
                </a:solidFill>
              </a:endParaRPr>
            </a:p>
          </p:txBody>
        </p:sp>
        <p:cxnSp>
          <p:nvCxnSpPr>
            <p:cNvPr id="19" name="Elbow Connector 18"/>
            <p:cNvCxnSpPr>
              <a:stCxn id="8" idx="3"/>
            </p:cNvCxnSpPr>
            <p:nvPr/>
          </p:nvCxnSpPr>
          <p:spPr>
            <a:xfrm>
              <a:off x="1988820" y="2281194"/>
              <a:ext cx="304803" cy="385809"/>
            </a:xfrm>
            <a:prstGeom prst="bentConnector2">
              <a:avLst/>
            </a:prstGeom>
            <a:ln w="3175"/>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4172" y="3763096"/>
            <a:ext cx="3808865" cy="4022381"/>
          </a:xfrm>
          <a:prstGeom prst="rect">
            <a:avLst/>
          </a:prstGeom>
        </p:spPr>
      </p:pic>
      <p:grpSp>
        <p:nvGrpSpPr>
          <p:cNvPr id="40" name="Group 39"/>
          <p:cNvGrpSpPr/>
          <p:nvPr/>
        </p:nvGrpSpPr>
        <p:grpSpPr>
          <a:xfrm>
            <a:off x="616373" y="3987145"/>
            <a:ext cx="3244427" cy="523220"/>
            <a:chOff x="373380" y="2019434"/>
            <a:chExt cx="2433320" cy="392415"/>
          </a:xfrm>
        </p:grpSpPr>
        <p:sp>
          <p:nvSpPr>
            <p:cNvPr id="41" name="TextBox 40"/>
            <p:cNvSpPr txBox="1"/>
            <p:nvPr/>
          </p:nvSpPr>
          <p:spPr>
            <a:xfrm>
              <a:off x="373380" y="2019434"/>
              <a:ext cx="1869440" cy="392415"/>
            </a:xfrm>
            <a:prstGeom prst="rect">
              <a:avLst/>
            </a:prstGeom>
            <a:noFill/>
          </p:spPr>
          <p:txBody>
            <a:bodyPr wrap="square" rtlCol="0">
              <a:spAutoFit/>
            </a:bodyPr>
            <a:lstStyle/>
            <a:p>
              <a:r>
                <a:rPr lang="en-ZA" sz="1400" dirty="0">
                  <a:solidFill>
                    <a:schemeClr val="accent5">
                      <a:lumMod val="50000"/>
                    </a:schemeClr>
                  </a:solidFill>
                </a:rPr>
                <a:t>Do more with tools you know, like Word, Exchange and CRM</a:t>
              </a:r>
              <a:endParaRPr lang="en-US" sz="1400" dirty="0">
                <a:solidFill>
                  <a:schemeClr val="accent5">
                    <a:lumMod val="50000"/>
                  </a:schemeClr>
                </a:solidFill>
              </a:endParaRPr>
            </a:p>
          </p:txBody>
        </p:sp>
        <p:cxnSp>
          <p:nvCxnSpPr>
            <p:cNvPr id="42" name="Elbow Connector 41"/>
            <p:cNvCxnSpPr/>
            <p:nvPr/>
          </p:nvCxnSpPr>
          <p:spPr>
            <a:xfrm>
              <a:off x="2127250" y="2310768"/>
              <a:ext cx="679450" cy="0"/>
            </a:xfrm>
            <a:prstGeom prst="straightConnector1">
              <a:avLst/>
            </a:prstGeom>
            <a:ln w="3175"/>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1142280" y="-254000"/>
            <a:ext cx="525635" cy="1032933"/>
            <a:chOff x="8356710" y="-190500"/>
            <a:chExt cx="394226" cy="774700"/>
          </a:xfrm>
        </p:grpSpPr>
        <p:sp>
          <p:nvSpPr>
            <p:cNvPr id="16" name="Rectangle 15"/>
            <p:cNvSpPr/>
            <p:nvPr userDrawn="1"/>
          </p:nvSpPr>
          <p:spPr>
            <a:xfrm>
              <a:off x="8359588" y="97118"/>
              <a:ext cx="373529" cy="43329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5">
                    <a:lumMod val="50000"/>
                  </a:schemeClr>
                </a:solidFill>
              </a:endParaRPr>
            </a:p>
          </p:txBody>
        </p:sp>
        <p:pic>
          <p:nvPicPr>
            <p:cNvPr id="17" name="Picture 16"/>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56710" y="-190500"/>
              <a:ext cx="394226" cy="774700"/>
            </a:xfrm>
            <a:prstGeom prst="rect">
              <a:avLst/>
            </a:prstGeom>
          </p:spPr>
        </p:pic>
      </p:grpSp>
    </p:spTree>
    <p:extLst>
      <p:ext uri="{BB962C8B-B14F-4D97-AF65-F5344CB8AC3E}">
        <p14:creationId xmlns:p14="http://schemas.microsoft.com/office/powerpoint/2010/main" val="2729532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4" presetClass="path" presetSubtype="0" accel="50000" decel="50000" fill="hold" nodeType="withEffect">
                                  <p:stCondLst>
                                    <p:cond delay="0"/>
                                  </p:stCondLst>
                                  <p:childTnLst>
                                    <p:animMotion origin="layout" path="M -8.33333E-7 0 L -0.05573 -0.17901 " pathEditMode="relative" rAng="0" ptsTypes="AA">
                                      <p:cBhvr>
                                        <p:cTn id="9" dur="500" fill="hold"/>
                                        <p:tgtEl>
                                          <p:spTgt spid="3"/>
                                        </p:tgtEl>
                                        <p:attrNameLst>
                                          <p:attrName>ppt_x</p:attrName>
                                          <p:attrName>ppt_y</p:attrName>
                                        </p:attrNameLst>
                                      </p:cBhvr>
                                      <p:rCtr x="-2795" y="-8951"/>
                                    </p:animMotion>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64" presetClass="path" presetSubtype="0" accel="50000" decel="50000" fill="hold" nodeType="withEffect">
                                  <p:stCondLst>
                                    <p:cond delay="0"/>
                                  </p:stCondLst>
                                  <p:childTnLst>
                                    <p:animMotion origin="layout" path="M -1.11111E-6 -1.23457E-7 L 0.0757 -0.07377 " pathEditMode="relative" rAng="0" ptsTypes="AA">
                                      <p:cBhvr>
                                        <p:cTn id="20" dur="500" fill="hold"/>
                                        <p:tgtEl>
                                          <p:spTgt spid="2"/>
                                        </p:tgtEl>
                                        <p:attrNameLst>
                                          <p:attrName>ppt_x</p:attrName>
                                          <p:attrName>ppt_y</p:attrName>
                                        </p:attrNameLst>
                                      </p:cBhvr>
                                      <p:rCtr x="3785" y="-3704"/>
                                    </p:animMotion>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right)">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750" fill="hold"/>
                                        <p:tgtEl>
                                          <p:spTgt spid="3"/>
                                        </p:tgtEl>
                                      </p:cBhvr>
                                      <p:by x="120000" y="120000"/>
                                    </p:animScale>
                                  </p:childTnLst>
                                </p:cTn>
                              </p:par>
                              <p:par>
                                <p:cTn id="29" presetID="63" presetClass="path" presetSubtype="0" accel="50000" decel="50000" fill="hold" nodeType="withEffect">
                                  <p:stCondLst>
                                    <p:cond delay="0"/>
                                  </p:stCondLst>
                                  <p:childTnLst>
                                    <p:animMotion origin="layout" path="M -0.05573 -0.17902 L 0.16336 -0.33611 " pathEditMode="relative" rAng="0" ptsTypes="AA">
                                      <p:cBhvr>
                                        <p:cTn id="30" dur="750" fill="hold"/>
                                        <p:tgtEl>
                                          <p:spTgt spid="3"/>
                                        </p:tgtEl>
                                        <p:attrNameLst>
                                          <p:attrName>ppt_x</p:attrName>
                                          <p:attrName>ppt_y</p:attrName>
                                        </p:attrNameLst>
                                      </p:cBhvr>
                                      <p:rCtr x="10955" y="-7870"/>
                                    </p:animMotion>
                                  </p:childTnLst>
                                </p:cTn>
                              </p:par>
                              <p:par>
                                <p:cTn id="31" presetID="10" presetClass="exit" presetSubtype="0" fill="hold"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7"/>
                                        </p:tgtEl>
                                      </p:cBhvr>
                                    </p:animEffect>
                                    <p:set>
                                      <p:cBhvr>
                                        <p:cTn id="39" dur="1" fill="hold">
                                          <p:stCondLst>
                                            <p:cond delay="499"/>
                                          </p:stCondLst>
                                        </p:cTn>
                                        <p:tgtEl>
                                          <p:spTgt spid="27"/>
                                        </p:tgtEl>
                                        <p:attrNameLst>
                                          <p:attrName>style.visibility</p:attrName>
                                        </p:attrNameLst>
                                      </p:cBhvr>
                                      <p:to>
                                        <p:strVal val="hidden"/>
                                      </p:to>
                                    </p:set>
                                  </p:childTnLst>
                                </p:cTn>
                              </p:par>
                            </p:childTnLst>
                          </p:cTn>
                        </p:par>
                        <p:par>
                          <p:cTn id="40" fill="hold">
                            <p:stCondLst>
                              <p:cond delay="750"/>
                            </p:stCondLst>
                            <p:childTnLst>
                              <p:par>
                                <p:cTn id="41" presetID="10"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64" presetClass="path" presetSubtype="0" accel="50000" decel="50000" fill="hold" nodeType="withEffect">
                                  <p:stCondLst>
                                    <p:cond delay="0"/>
                                  </p:stCondLst>
                                  <p:childTnLst>
                                    <p:animMotion origin="layout" path="M 2.22222E-6 4.7422E-6 L 2.22222E-6 -0.03489 " pathEditMode="relative" rAng="0" ptsTypes="AA">
                                      <p:cBhvr>
                                        <p:cTn id="45" dur="500" fill="hold"/>
                                        <p:tgtEl>
                                          <p:spTgt spid="38"/>
                                        </p:tgtEl>
                                        <p:attrNameLst>
                                          <p:attrName>ppt_x</p:attrName>
                                          <p:attrName>ppt_y</p:attrName>
                                        </p:attrNameLst>
                                      </p:cBhvr>
                                      <p:rCtr x="0" y="-1760"/>
                                    </p:animMotion>
                                  </p:childTnLst>
                                </p:cTn>
                              </p:par>
                            </p:childTnLst>
                          </p:cTn>
                        </p:par>
                        <p:par>
                          <p:cTn id="46" fill="hold">
                            <p:stCondLst>
                              <p:cond delay="1250"/>
                            </p:stCondLst>
                            <p:childTnLst>
                              <p:par>
                                <p:cTn id="47" presetID="22" presetClass="entr" presetSubtype="8"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640" y="1199125"/>
            <a:ext cx="7265605" cy="6331347"/>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770" y="1192981"/>
            <a:ext cx="7628625" cy="6560419"/>
          </a:xfrm>
          <a:prstGeom prst="rect">
            <a:avLst/>
          </a:prstGeom>
        </p:spPr>
      </p:pic>
      <p:grpSp>
        <p:nvGrpSpPr>
          <p:cNvPr id="31" name="Group 30"/>
          <p:cNvGrpSpPr/>
          <p:nvPr/>
        </p:nvGrpSpPr>
        <p:grpSpPr>
          <a:xfrm>
            <a:off x="8726946" y="882363"/>
            <a:ext cx="2658737" cy="1543237"/>
            <a:chOff x="5507256" y="172464"/>
            <a:chExt cx="1994053" cy="1157428"/>
          </a:xfrm>
        </p:grpSpPr>
        <p:cxnSp>
          <p:nvCxnSpPr>
            <p:cNvPr id="32" name="Straight Connector 5"/>
            <p:cNvCxnSpPr>
              <a:endCxn id="33" idx="1"/>
            </p:cNvCxnSpPr>
            <p:nvPr/>
          </p:nvCxnSpPr>
          <p:spPr>
            <a:xfrm rot="5400000" flipH="1" flipV="1">
              <a:off x="5218773" y="737947"/>
              <a:ext cx="880428" cy="303461"/>
            </a:xfrm>
            <a:prstGeom prst="bentConnector2">
              <a:avLst/>
            </a:prstGeom>
            <a:ln w="3175"/>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810718" y="172464"/>
              <a:ext cx="1690591" cy="553998"/>
            </a:xfrm>
            <a:prstGeom prst="rect">
              <a:avLst/>
            </a:prstGeom>
            <a:noFill/>
          </p:spPr>
          <p:txBody>
            <a:bodyPr wrap="square" rtlCol="0">
              <a:spAutoFit/>
            </a:bodyPr>
            <a:lstStyle/>
            <a:p>
              <a:r>
                <a:rPr lang="en-ZA" sz="1400" dirty="0">
                  <a:solidFill>
                    <a:schemeClr val="accent5">
                      <a:lumMod val="50000"/>
                    </a:schemeClr>
                  </a:solidFill>
                </a:rPr>
                <a:t>Assign tasks </a:t>
              </a:r>
              <a:r>
                <a:rPr lang="en-ZA" sz="1400" dirty="0" smtClean="0">
                  <a:solidFill>
                    <a:schemeClr val="accent5">
                      <a:lumMod val="50000"/>
                    </a:schemeClr>
                  </a:solidFill>
                </a:rPr>
                <a:t>to multiple </a:t>
              </a:r>
              <a:r>
                <a:rPr lang="en-ZA" sz="1400" dirty="0">
                  <a:solidFill>
                    <a:schemeClr val="accent5">
                      <a:lumMod val="50000"/>
                    </a:schemeClr>
                  </a:solidFill>
                </a:rPr>
                <a:t>people, groups, roles or</a:t>
              </a:r>
            </a:p>
            <a:p>
              <a:r>
                <a:rPr lang="en-ZA" sz="1400" dirty="0">
                  <a:solidFill>
                    <a:schemeClr val="accent5">
                      <a:lumMod val="50000"/>
                    </a:schemeClr>
                  </a:solidFill>
                </a:rPr>
                <a:t>based on rules	</a:t>
              </a:r>
              <a:endParaRPr lang="en-US" sz="1400" dirty="0">
                <a:solidFill>
                  <a:schemeClr val="accent5">
                    <a:lumMod val="50000"/>
                  </a:schemeClr>
                </a:solidFill>
              </a:endParaRPr>
            </a:p>
          </p:txBody>
        </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25941"/>
            <a:ext cx="5113528" cy="1685544"/>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0499" y="2310164"/>
            <a:ext cx="4674893" cy="3474003"/>
          </a:xfrm>
          <a:prstGeom prst="rect">
            <a:avLst/>
          </a:prstGeom>
        </p:spPr>
      </p:pic>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9556" y="2755584"/>
            <a:ext cx="5479981" cy="4097915"/>
          </a:xfrm>
          <a:prstGeom prst="rect">
            <a:avLst/>
          </a:prstGeom>
        </p:spPr>
      </p:pic>
      <p:grpSp>
        <p:nvGrpSpPr>
          <p:cNvPr id="18" name="Group 17"/>
          <p:cNvGrpSpPr/>
          <p:nvPr/>
        </p:nvGrpSpPr>
        <p:grpSpPr>
          <a:xfrm>
            <a:off x="7247467" y="2399578"/>
            <a:ext cx="4679821" cy="1976005"/>
            <a:chOff x="4153830" y="172464"/>
            <a:chExt cx="3509866" cy="1482004"/>
          </a:xfrm>
        </p:grpSpPr>
        <p:cxnSp>
          <p:nvCxnSpPr>
            <p:cNvPr id="20" name="Straight Connector 5"/>
            <p:cNvCxnSpPr>
              <a:endCxn id="21" idx="1"/>
            </p:cNvCxnSpPr>
            <p:nvPr/>
          </p:nvCxnSpPr>
          <p:spPr>
            <a:xfrm flipV="1">
              <a:off x="4153830" y="368672"/>
              <a:ext cx="1819275" cy="1285796"/>
            </a:xfrm>
            <a:prstGeom prst="bentConnector3">
              <a:avLst>
                <a:gd name="adj1" fmla="val 50000"/>
              </a:avLst>
            </a:prstGeom>
            <a:ln w="3175"/>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73105" y="172464"/>
              <a:ext cx="1690591" cy="392415"/>
            </a:xfrm>
            <a:prstGeom prst="rect">
              <a:avLst/>
            </a:prstGeom>
            <a:noFill/>
          </p:spPr>
          <p:txBody>
            <a:bodyPr wrap="square" rtlCol="0">
              <a:spAutoFit/>
            </a:bodyPr>
            <a:lstStyle/>
            <a:p>
              <a:r>
                <a:rPr lang="en-ZA" sz="1400" dirty="0">
                  <a:solidFill>
                    <a:schemeClr val="accent5">
                      <a:lumMod val="50000"/>
                    </a:schemeClr>
                  </a:solidFill>
                </a:rPr>
                <a:t>Schedule escalations based on business configuration</a:t>
              </a:r>
              <a:endParaRPr lang="en-US" sz="1400" dirty="0">
                <a:solidFill>
                  <a:schemeClr val="accent5">
                    <a:lumMod val="50000"/>
                  </a:schemeClr>
                </a:solidFill>
              </a:endParaRPr>
            </a:p>
          </p:txBody>
        </p:sp>
      </p:grpSp>
      <p:grpSp>
        <p:nvGrpSpPr>
          <p:cNvPr id="13" name="Group 12"/>
          <p:cNvGrpSpPr/>
          <p:nvPr/>
        </p:nvGrpSpPr>
        <p:grpSpPr>
          <a:xfrm>
            <a:off x="11142280" y="-254000"/>
            <a:ext cx="525635" cy="1032933"/>
            <a:chOff x="8356710" y="-190500"/>
            <a:chExt cx="394226" cy="774700"/>
          </a:xfrm>
        </p:grpSpPr>
        <p:sp>
          <p:nvSpPr>
            <p:cNvPr id="14" name="Rectangle 13"/>
            <p:cNvSpPr/>
            <p:nvPr userDrawn="1"/>
          </p:nvSpPr>
          <p:spPr>
            <a:xfrm>
              <a:off x="8359588" y="97118"/>
              <a:ext cx="373529" cy="43329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5">
                    <a:lumMod val="50000"/>
                  </a:schemeClr>
                </a:solidFill>
              </a:endParaRPr>
            </a:p>
          </p:txBody>
        </p:sp>
        <p:pic>
          <p:nvPicPr>
            <p:cNvPr id="15" name="Picture 1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56710" y="-190500"/>
              <a:ext cx="394226" cy="774700"/>
            </a:xfrm>
            <a:prstGeom prst="rect">
              <a:avLst/>
            </a:prstGeom>
          </p:spPr>
        </p:pic>
      </p:grpSp>
    </p:spTree>
    <p:extLst>
      <p:ext uri="{BB962C8B-B14F-4D97-AF65-F5344CB8AC3E}">
        <p14:creationId xmlns:p14="http://schemas.microsoft.com/office/powerpoint/2010/main" val="17728621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64" presetClass="path" presetSubtype="0" accel="50000" decel="50000" fill="hold" nodeType="withEffect">
                                  <p:stCondLst>
                                    <p:cond delay="0"/>
                                  </p:stCondLst>
                                  <p:childTnLst>
                                    <p:animMotion origin="layout" path="M 4.16667E-6 -1.85185E-6 L 4.16667E-6 -0.04568 " pathEditMode="relative" rAng="0" ptsTypes="AA">
                                      <p:cBhvr>
                                        <p:cTn id="12" dur="500" fill="hold"/>
                                        <p:tgtEl>
                                          <p:spTgt spid="29"/>
                                        </p:tgtEl>
                                        <p:attrNameLst>
                                          <p:attrName>ppt_x</p:attrName>
                                          <p:attrName>ppt_y</p:attrName>
                                        </p:attrNameLst>
                                      </p:cBhvr>
                                      <p:rCtr x="0" y="-2284"/>
                                    </p:animMotion>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63" presetClass="path" presetSubtype="0" accel="50000" decel="50000" fill="hold" nodeType="withEffect">
                                  <p:stCondLst>
                                    <p:cond delay="0"/>
                                  </p:stCondLst>
                                  <p:childTnLst>
                                    <p:animMotion origin="layout" path="M -4.16667E-6 -1.7727E-6 L 0.1132 -0.13866 " pathEditMode="relative" rAng="0" ptsTypes="AA">
                                      <p:cBhvr>
                                        <p:cTn id="23" dur="500" fill="hold"/>
                                        <p:tgtEl>
                                          <p:spTgt spid="37"/>
                                        </p:tgtEl>
                                        <p:attrNameLst>
                                          <p:attrName>ppt_x</p:attrName>
                                          <p:attrName>ppt_y</p:attrName>
                                        </p:attrNameLst>
                                      </p:cBhvr>
                                      <p:rCtr x="5660" y="-6949"/>
                                    </p:animMotion>
                                  </p:childTnLst>
                                </p:cTn>
                              </p:par>
                              <p:par>
                                <p:cTn id="24" presetID="10" presetClass="exit" presetSubtype="0" fill="hold" nodeType="withEffect">
                                  <p:stCondLst>
                                    <p:cond delay="0"/>
                                  </p:stCondLst>
                                  <p:childTnLst>
                                    <p:animEffect transition="out" filter="fade">
                                      <p:cBhvr>
                                        <p:cTn id="25" dur="500"/>
                                        <p:tgtEl>
                                          <p:spTgt spid="29"/>
                                        </p:tgtEl>
                                      </p:cBhvr>
                                    </p:animEffect>
                                    <p:set>
                                      <p:cBhvr>
                                        <p:cTn id="26" dur="1" fill="hold">
                                          <p:stCondLst>
                                            <p:cond delay="499"/>
                                          </p:stCondLst>
                                        </p:cTn>
                                        <p:tgtEl>
                                          <p:spTgt spid="29"/>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1"/>
                                        </p:tgtEl>
                                      </p:cBhvr>
                                    </p:animEffect>
                                    <p:set>
                                      <p:cBhvr>
                                        <p:cTn id="29" dur="1" fill="hold">
                                          <p:stCondLst>
                                            <p:cond delay="499"/>
                                          </p:stCondLst>
                                        </p:cTn>
                                        <p:tgtEl>
                                          <p:spTgt spid="31"/>
                                        </p:tgtEl>
                                        <p:attrNameLst>
                                          <p:attrName>style.visibility</p:attrName>
                                        </p:attrNameLst>
                                      </p:cBhvr>
                                      <p:to>
                                        <p:strVal val="hidden"/>
                                      </p:to>
                                    </p:se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73984" cy="1325563"/>
          </a:xfrm>
        </p:spPr>
        <p:txBody>
          <a:bodyPr/>
          <a:lstStyle/>
          <a:p>
            <a:pPr algn="l"/>
            <a:r>
              <a:rPr lang="es-ES" sz="4800" dirty="0" smtClean="0"/>
              <a:t>Data: Conecta hasta con la C.I.A.</a:t>
            </a:r>
            <a:endParaRPr lang="en-GB"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649" y="1116280"/>
            <a:ext cx="7655626" cy="57417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03" y="1116280"/>
            <a:ext cx="1673447" cy="2209326"/>
          </a:xfrm>
          <a:prstGeom prst="rect">
            <a:avLst/>
          </a:prstGeom>
        </p:spPr>
      </p:pic>
    </p:spTree>
    <p:extLst>
      <p:ext uri="{BB962C8B-B14F-4D97-AF65-F5344CB8AC3E}">
        <p14:creationId xmlns:p14="http://schemas.microsoft.com/office/powerpoint/2010/main" val="120980233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712" y="2343879"/>
            <a:ext cx="5478272" cy="4893056"/>
          </a:xfrm>
          <a:prstGeom prst="rect">
            <a:avLst/>
          </a:prstGeom>
        </p:spPr>
      </p:pic>
      <p:pic>
        <p:nvPicPr>
          <p:cNvPr id="76" name="Picture 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1" y="2873805"/>
            <a:ext cx="6706007" cy="63052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6741"/>
            <a:ext cx="4565904" cy="2112264"/>
          </a:xfrm>
          <a:prstGeom prst="rect">
            <a:avLst/>
          </a:prstGeom>
        </p:spPr>
      </p:pic>
      <p:pic>
        <p:nvPicPr>
          <p:cNvPr id="72" name="Picture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172" y="2141522"/>
            <a:ext cx="6347968" cy="5784889"/>
          </a:xfrm>
          <a:prstGeom prst="rect">
            <a:avLst/>
          </a:prstGeom>
        </p:spPr>
      </p:pic>
      <p:pic>
        <p:nvPicPr>
          <p:cNvPr id="73" name="Picture 7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902" y="2177296"/>
            <a:ext cx="5349717" cy="4408784"/>
          </a:xfrm>
          <a:prstGeom prst="rect">
            <a:avLst/>
          </a:prstGeom>
        </p:spPr>
      </p:pic>
      <p:pic>
        <p:nvPicPr>
          <p:cNvPr id="74" name="Picture 7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0807" y="3813183"/>
            <a:ext cx="2913927" cy="2536415"/>
          </a:xfrm>
          <a:prstGeom prst="rect">
            <a:avLst/>
          </a:prstGeom>
        </p:spPr>
      </p:pic>
      <p:pic>
        <p:nvPicPr>
          <p:cNvPr id="75" name="Picture 7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4700" y="5088998"/>
            <a:ext cx="2913107" cy="2565185"/>
          </a:xfrm>
          <a:prstGeom prst="rect">
            <a:avLst/>
          </a:prstGeom>
        </p:spPr>
      </p:pic>
      <p:sp>
        <p:nvSpPr>
          <p:cNvPr id="3" name="Rectangle 2"/>
          <p:cNvSpPr/>
          <p:nvPr/>
        </p:nvSpPr>
        <p:spPr>
          <a:xfrm>
            <a:off x="8217701" y="1172810"/>
            <a:ext cx="1556863" cy="508576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ZA" sz="1200" b="1" dirty="0"/>
          </a:p>
          <a:p>
            <a:pPr algn="ctr"/>
            <a:r>
              <a:rPr lang="en-ZA" sz="1200" b="1" dirty="0"/>
              <a:t>SMARTOBJECTS</a:t>
            </a:r>
            <a:endParaRPr lang="en-US" sz="1200" b="1" dirty="0"/>
          </a:p>
        </p:txBody>
      </p:sp>
      <p:grpSp>
        <p:nvGrpSpPr>
          <p:cNvPr id="43" name="Group 42"/>
          <p:cNvGrpSpPr/>
          <p:nvPr/>
        </p:nvGrpSpPr>
        <p:grpSpPr>
          <a:xfrm>
            <a:off x="8295450" y="4858207"/>
            <a:ext cx="1403351" cy="1308916"/>
            <a:chOff x="6214314" y="2399351"/>
            <a:chExt cx="1052513" cy="981687"/>
          </a:xfrm>
        </p:grpSpPr>
        <p:grpSp>
          <p:nvGrpSpPr>
            <p:cNvPr id="37" name="Group 36"/>
            <p:cNvGrpSpPr/>
            <p:nvPr/>
          </p:nvGrpSpPr>
          <p:grpSpPr>
            <a:xfrm>
              <a:off x="6214314" y="2400102"/>
              <a:ext cx="1052513" cy="980936"/>
              <a:chOff x="6218464" y="2202872"/>
              <a:chExt cx="1052287" cy="980936"/>
            </a:xfrm>
          </p:grpSpPr>
          <p:sp>
            <p:nvSpPr>
              <p:cNvPr id="13" name="Rectangle 12"/>
              <p:cNvSpPr/>
              <p:nvPr/>
            </p:nvSpPr>
            <p:spPr>
              <a:xfrm>
                <a:off x="6220693" y="2202872"/>
                <a:ext cx="1050058" cy="980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200" b="1" dirty="0">
                    <a:solidFill>
                      <a:schemeClr val="accent2">
                        <a:lumMod val="50000"/>
                      </a:schemeClr>
                    </a:solidFill>
                  </a:rPr>
                  <a:t>ACCOUNT</a:t>
                </a:r>
              </a:p>
              <a:p>
                <a:endParaRPr lang="en-ZA" sz="1333" dirty="0">
                  <a:solidFill>
                    <a:schemeClr val="accent2">
                      <a:lumMod val="75000"/>
                    </a:schemeClr>
                  </a:solidFill>
                </a:endParaRPr>
              </a:p>
              <a:p>
                <a:r>
                  <a:rPr lang="en-ZA" sz="1333" dirty="0">
                    <a:solidFill>
                      <a:schemeClr val="accent2">
                        <a:lumMod val="75000"/>
                      </a:schemeClr>
                    </a:solidFill>
                  </a:rPr>
                  <a:t>Account Name</a:t>
                </a:r>
              </a:p>
              <a:p>
                <a:r>
                  <a:rPr lang="en-ZA" sz="1333" dirty="0">
                    <a:solidFill>
                      <a:schemeClr val="accent2">
                        <a:lumMod val="75000"/>
                      </a:schemeClr>
                    </a:solidFill>
                  </a:rPr>
                  <a:t>Contact</a:t>
                </a:r>
              </a:p>
              <a:p>
                <a:r>
                  <a:rPr lang="en-ZA" sz="1333" dirty="0">
                    <a:solidFill>
                      <a:schemeClr val="accent2">
                        <a:lumMod val="75000"/>
                      </a:schemeClr>
                    </a:solidFill>
                  </a:rPr>
                  <a:t>Rating</a:t>
                </a:r>
                <a:endParaRPr lang="en-US" sz="1333" dirty="0">
                  <a:solidFill>
                    <a:schemeClr val="accent2">
                      <a:lumMod val="75000"/>
                    </a:schemeClr>
                  </a:solidFill>
                </a:endParaRPr>
              </a:p>
            </p:txBody>
          </p:sp>
          <p:cxnSp>
            <p:nvCxnSpPr>
              <p:cNvPr id="23" name="Straight Connector 22"/>
              <p:cNvCxnSpPr/>
              <p:nvPr/>
            </p:nvCxnSpPr>
            <p:spPr>
              <a:xfrm>
                <a:off x="6218464" y="2557463"/>
                <a:ext cx="1052286"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0" name="Rectangle 39"/>
            <p:cNvSpPr/>
            <p:nvPr/>
          </p:nvSpPr>
          <p:spPr>
            <a:xfrm>
              <a:off x="6218238" y="2399351"/>
              <a:ext cx="1045944" cy="357126"/>
            </a:xfrm>
            <a:prstGeom prst="rect">
              <a:avLst/>
            </a:prstGeom>
            <a:solidFill>
              <a:schemeClr val="accent2">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2" name="Group 41"/>
          <p:cNvGrpSpPr/>
          <p:nvPr/>
        </p:nvGrpSpPr>
        <p:grpSpPr>
          <a:xfrm>
            <a:off x="8285020" y="1804419"/>
            <a:ext cx="1409315" cy="1510148"/>
            <a:chOff x="6213765" y="1178054"/>
            <a:chExt cx="1056986" cy="1132611"/>
          </a:xfrm>
        </p:grpSpPr>
        <p:grpSp>
          <p:nvGrpSpPr>
            <p:cNvPr id="36" name="Group 35"/>
            <p:cNvGrpSpPr/>
            <p:nvPr/>
          </p:nvGrpSpPr>
          <p:grpSpPr>
            <a:xfrm>
              <a:off x="6213765" y="1178054"/>
              <a:ext cx="1056986" cy="1132611"/>
              <a:chOff x="6213765" y="810489"/>
              <a:chExt cx="1056986" cy="1132611"/>
            </a:xfrm>
          </p:grpSpPr>
          <p:sp>
            <p:nvSpPr>
              <p:cNvPr id="12" name="Rectangle 11"/>
              <p:cNvSpPr/>
              <p:nvPr/>
            </p:nvSpPr>
            <p:spPr>
              <a:xfrm>
                <a:off x="6213765" y="810489"/>
                <a:ext cx="1056986" cy="1132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200" b="1" dirty="0">
                    <a:solidFill>
                      <a:schemeClr val="accent2">
                        <a:lumMod val="50000"/>
                      </a:schemeClr>
                    </a:solidFill>
                  </a:rPr>
                  <a:t>CUSTOMER</a:t>
                </a:r>
                <a:br>
                  <a:rPr lang="en-ZA" sz="1200" b="1" dirty="0">
                    <a:solidFill>
                      <a:schemeClr val="accent2">
                        <a:lumMod val="50000"/>
                      </a:schemeClr>
                    </a:solidFill>
                  </a:rPr>
                </a:br>
                <a:r>
                  <a:rPr lang="en-ZA" sz="1200" b="1" dirty="0">
                    <a:solidFill>
                      <a:schemeClr val="accent2">
                        <a:lumMod val="50000"/>
                      </a:schemeClr>
                    </a:solidFill>
                  </a:rPr>
                  <a:t>FEEDBACK</a:t>
                </a:r>
              </a:p>
              <a:p>
                <a:endParaRPr lang="en-ZA" sz="1200" b="1" dirty="0">
                  <a:solidFill>
                    <a:schemeClr val="bg2"/>
                  </a:solidFill>
                </a:endParaRPr>
              </a:p>
              <a:p>
                <a:r>
                  <a:rPr lang="en-ZA" sz="1333" dirty="0">
                    <a:solidFill>
                      <a:schemeClr val="accent2">
                        <a:lumMod val="75000"/>
                      </a:schemeClr>
                    </a:solidFill>
                  </a:rPr>
                  <a:t>Title</a:t>
                </a:r>
              </a:p>
              <a:p>
                <a:r>
                  <a:rPr lang="en-ZA" sz="1333" dirty="0">
                    <a:solidFill>
                      <a:schemeClr val="accent2">
                        <a:lumMod val="75000"/>
                      </a:schemeClr>
                    </a:solidFill>
                  </a:rPr>
                  <a:t>Priority</a:t>
                </a:r>
              </a:p>
              <a:p>
                <a:r>
                  <a:rPr lang="en-ZA" sz="1333" dirty="0">
                    <a:solidFill>
                      <a:schemeClr val="accent2">
                        <a:lumMod val="75000"/>
                      </a:schemeClr>
                    </a:solidFill>
                  </a:rPr>
                  <a:t>Assigned To</a:t>
                </a:r>
                <a:endParaRPr lang="en-US" sz="1333" dirty="0">
                  <a:solidFill>
                    <a:schemeClr val="accent2">
                      <a:lumMod val="75000"/>
                    </a:schemeClr>
                  </a:solidFill>
                </a:endParaRPr>
              </a:p>
            </p:txBody>
          </p:sp>
          <p:cxnSp>
            <p:nvCxnSpPr>
              <p:cNvPr id="22" name="Straight Connector 21"/>
              <p:cNvCxnSpPr/>
              <p:nvPr/>
            </p:nvCxnSpPr>
            <p:spPr>
              <a:xfrm flipV="1">
                <a:off x="6215928" y="1298864"/>
                <a:ext cx="1054822" cy="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6215317" y="1182525"/>
              <a:ext cx="1045944" cy="487289"/>
            </a:xfrm>
            <a:prstGeom prst="rect">
              <a:avLst/>
            </a:prstGeom>
            <a:solidFill>
              <a:schemeClr val="accent2">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5" name="Group 44"/>
          <p:cNvGrpSpPr/>
          <p:nvPr/>
        </p:nvGrpSpPr>
        <p:grpSpPr>
          <a:xfrm>
            <a:off x="8290465" y="3398605"/>
            <a:ext cx="1403225" cy="1356279"/>
            <a:chOff x="6218238" y="3491389"/>
            <a:chExt cx="1052419" cy="1017209"/>
          </a:xfrm>
        </p:grpSpPr>
        <p:grpSp>
          <p:nvGrpSpPr>
            <p:cNvPr id="38" name="Group 37"/>
            <p:cNvGrpSpPr/>
            <p:nvPr/>
          </p:nvGrpSpPr>
          <p:grpSpPr>
            <a:xfrm>
              <a:off x="6218239" y="3491389"/>
              <a:ext cx="1052418" cy="1017209"/>
              <a:chOff x="6227619" y="3512126"/>
              <a:chExt cx="1043131" cy="1017209"/>
            </a:xfrm>
          </p:grpSpPr>
          <p:sp>
            <p:nvSpPr>
              <p:cNvPr id="14" name="Rectangle 13"/>
              <p:cNvSpPr/>
              <p:nvPr/>
            </p:nvSpPr>
            <p:spPr>
              <a:xfrm>
                <a:off x="6227619" y="3512126"/>
                <a:ext cx="1043131" cy="1017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sz="1200" b="1" dirty="0">
                    <a:solidFill>
                      <a:schemeClr val="accent2">
                        <a:lumMod val="50000"/>
                      </a:schemeClr>
                    </a:solidFill>
                  </a:rPr>
                  <a:t>ORDER</a:t>
                </a:r>
              </a:p>
              <a:p>
                <a:endParaRPr lang="en-ZA" sz="1333" b="1" dirty="0">
                  <a:solidFill>
                    <a:schemeClr val="bg2"/>
                  </a:solidFill>
                </a:endParaRPr>
              </a:p>
              <a:p>
                <a:r>
                  <a:rPr lang="en-ZA" sz="1333" dirty="0">
                    <a:solidFill>
                      <a:schemeClr val="accent2">
                        <a:lumMod val="75000"/>
                      </a:schemeClr>
                    </a:solidFill>
                  </a:rPr>
                  <a:t>Product Name</a:t>
                </a:r>
              </a:p>
              <a:p>
                <a:r>
                  <a:rPr lang="en-ZA" sz="1333" dirty="0">
                    <a:solidFill>
                      <a:schemeClr val="accent2">
                        <a:lumMod val="75000"/>
                      </a:schemeClr>
                    </a:solidFill>
                  </a:rPr>
                  <a:t>Quantity</a:t>
                </a:r>
              </a:p>
              <a:p>
                <a:r>
                  <a:rPr lang="en-ZA" sz="1333" dirty="0">
                    <a:solidFill>
                      <a:schemeClr val="accent2">
                        <a:lumMod val="75000"/>
                      </a:schemeClr>
                    </a:solidFill>
                  </a:rPr>
                  <a:t>Value</a:t>
                </a:r>
                <a:endParaRPr lang="en-US" sz="1400" dirty="0">
                  <a:solidFill>
                    <a:schemeClr val="accent2">
                      <a:lumMod val="75000"/>
                    </a:schemeClr>
                  </a:solidFill>
                </a:endParaRPr>
              </a:p>
            </p:txBody>
          </p:sp>
          <p:cxnSp>
            <p:nvCxnSpPr>
              <p:cNvPr id="35" name="Straight Connector 34"/>
              <p:cNvCxnSpPr/>
              <p:nvPr/>
            </p:nvCxnSpPr>
            <p:spPr>
              <a:xfrm>
                <a:off x="6229033" y="3865836"/>
                <a:ext cx="1039538"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6218238" y="3492100"/>
              <a:ext cx="1045944" cy="357126"/>
            </a:xfrm>
            <a:prstGeom prst="rect">
              <a:avLst/>
            </a:prstGeom>
            <a:solidFill>
              <a:schemeClr val="accent2">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66" name="Group 165"/>
          <p:cNvGrpSpPr/>
          <p:nvPr/>
        </p:nvGrpSpPr>
        <p:grpSpPr>
          <a:xfrm>
            <a:off x="10545604" y="1120393"/>
            <a:ext cx="1251009" cy="5176399"/>
            <a:chOff x="7909186" y="779322"/>
            <a:chExt cx="938257" cy="3882299"/>
          </a:xfrm>
        </p:grpSpPr>
        <p:grpSp>
          <p:nvGrpSpPr>
            <p:cNvPr id="55" name="Group 54"/>
            <p:cNvGrpSpPr/>
            <p:nvPr/>
          </p:nvGrpSpPr>
          <p:grpSpPr>
            <a:xfrm>
              <a:off x="8034064" y="2784504"/>
              <a:ext cx="540327" cy="540327"/>
              <a:chOff x="8008088" y="3295207"/>
              <a:chExt cx="540327" cy="540327"/>
            </a:xfrm>
          </p:grpSpPr>
          <p:sp>
            <p:nvSpPr>
              <p:cNvPr id="47" name="Oval 46"/>
              <p:cNvSpPr/>
              <p:nvPr/>
            </p:nvSpPr>
            <p:spPr>
              <a:xfrm>
                <a:off x="8008088" y="3295207"/>
                <a:ext cx="540327" cy="540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10043" y="3478969"/>
                <a:ext cx="359344" cy="178535"/>
              </a:xfrm>
              <a:prstGeom prst="rect">
                <a:avLst/>
              </a:prstGeom>
            </p:spPr>
          </p:pic>
        </p:grpSp>
        <p:grpSp>
          <p:nvGrpSpPr>
            <p:cNvPr id="53" name="Group 52"/>
            <p:cNvGrpSpPr/>
            <p:nvPr/>
          </p:nvGrpSpPr>
          <p:grpSpPr>
            <a:xfrm>
              <a:off x="7950767" y="4121294"/>
              <a:ext cx="896676" cy="540327"/>
              <a:chOff x="7935424" y="1796016"/>
              <a:chExt cx="896676" cy="540327"/>
            </a:xfrm>
          </p:grpSpPr>
          <p:sp>
            <p:nvSpPr>
              <p:cNvPr id="49" name="Oval 48"/>
              <p:cNvSpPr/>
              <p:nvPr/>
            </p:nvSpPr>
            <p:spPr>
              <a:xfrm>
                <a:off x="8018721" y="1796016"/>
                <a:ext cx="540327" cy="540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35424" y="1962231"/>
                <a:ext cx="896676" cy="207010"/>
              </a:xfrm>
              <a:prstGeom prst="rect">
                <a:avLst/>
              </a:prstGeom>
            </p:spPr>
          </p:pic>
        </p:grpSp>
        <p:grpSp>
          <p:nvGrpSpPr>
            <p:cNvPr id="51" name="Group 50"/>
            <p:cNvGrpSpPr/>
            <p:nvPr/>
          </p:nvGrpSpPr>
          <p:grpSpPr>
            <a:xfrm>
              <a:off x="7909186" y="779322"/>
              <a:ext cx="879198" cy="540327"/>
              <a:chOff x="7876122" y="800100"/>
              <a:chExt cx="879198" cy="540327"/>
            </a:xfrm>
          </p:grpSpPr>
          <p:sp>
            <p:nvSpPr>
              <p:cNvPr id="20" name="Oval 19"/>
              <p:cNvSpPr/>
              <p:nvPr/>
            </p:nvSpPr>
            <p:spPr>
              <a:xfrm>
                <a:off x="8001000" y="800100"/>
                <a:ext cx="540327" cy="540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76122" y="923370"/>
                <a:ext cx="879198" cy="266749"/>
              </a:xfrm>
              <a:prstGeom prst="rect">
                <a:avLst/>
              </a:prstGeom>
            </p:spPr>
          </p:pic>
        </p:grpSp>
        <p:grpSp>
          <p:nvGrpSpPr>
            <p:cNvPr id="56" name="Group 55"/>
            <p:cNvGrpSpPr/>
            <p:nvPr/>
          </p:nvGrpSpPr>
          <p:grpSpPr>
            <a:xfrm>
              <a:off x="7926722" y="3452898"/>
              <a:ext cx="755010" cy="540327"/>
              <a:chOff x="7904627" y="4057207"/>
              <a:chExt cx="755010" cy="540327"/>
            </a:xfrm>
          </p:grpSpPr>
          <p:sp>
            <p:nvSpPr>
              <p:cNvPr id="46" name="Oval 45"/>
              <p:cNvSpPr/>
              <p:nvPr/>
            </p:nvSpPr>
            <p:spPr>
              <a:xfrm>
                <a:off x="8011969" y="4057207"/>
                <a:ext cx="540327" cy="540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04627" y="4273765"/>
                <a:ext cx="755010" cy="107211"/>
              </a:xfrm>
              <a:prstGeom prst="rect">
                <a:avLst/>
              </a:prstGeom>
            </p:spPr>
          </p:pic>
        </p:grpSp>
        <p:grpSp>
          <p:nvGrpSpPr>
            <p:cNvPr id="54" name="Group 53"/>
            <p:cNvGrpSpPr/>
            <p:nvPr/>
          </p:nvGrpSpPr>
          <p:grpSpPr>
            <a:xfrm>
              <a:off x="7922708" y="2116110"/>
              <a:ext cx="763039" cy="540327"/>
              <a:chOff x="7901762" y="2557463"/>
              <a:chExt cx="763039" cy="540327"/>
            </a:xfrm>
          </p:grpSpPr>
          <p:sp>
            <p:nvSpPr>
              <p:cNvPr id="48" name="Oval 47"/>
              <p:cNvSpPr/>
              <p:nvPr/>
            </p:nvSpPr>
            <p:spPr>
              <a:xfrm>
                <a:off x="8013118" y="2557463"/>
                <a:ext cx="540327" cy="540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7" name="Picture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901762" y="2679138"/>
                <a:ext cx="763039" cy="296976"/>
              </a:xfrm>
              <a:prstGeom prst="rect">
                <a:avLst/>
              </a:prstGeom>
            </p:spPr>
          </p:pic>
        </p:grpSp>
        <p:grpSp>
          <p:nvGrpSpPr>
            <p:cNvPr id="52" name="Group 51"/>
            <p:cNvGrpSpPr/>
            <p:nvPr/>
          </p:nvGrpSpPr>
          <p:grpSpPr>
            <a:xfrm>
              <a:off x="7933856" y="1447716"/>
              <a:ext cx="740743" cy="540327"/>
              <a:chOff x="7375685" y="1285653"/>
              <a:chExt cx="740743" cy="540327"/>
            </a:xfrm>
          </p:grpSpPr>
          <p:sp>
            <p:nvSpPr>
              <p:cNvPr id="50" name="Oval 49"/>
              <p:cNvSpPr/>
              <p:nvPr/>
            </p:nvSpPr>
            <p:spPr>
              <a:xfrm>
                <a:off x="7475893" y="1285653"/>
                <a:ext cx="540327" cy="5403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75685" y="1448463"/>
                <a:ext cx="740743" cy="214707"/>
              </a:xfrm>
              <a:prstGeom prst="rect">
                <a:avLst/>
              </a:prstGeom>
            </p:spPr>
          </p:pic>
        </p:grpSp>
      </p:grpSp>
      <p:cxnSp>
        <p:nvCxnSpPr>
          <p:cNvPr id="60" name="Elbow Connector 59"/>
          <p:cNvCxnSpPr>
            <a:stCxn id="20" idx="2"/>
            <a:endCxn id="41" idx="3"/>
          </p:cNvCxnSpPr>
          <p:nvPr/>
        </p:nvCxnSpPr>
        <p:spPr>
          <a:xfrm rot="10800000" flipV="1">
            <a:off x="9681686" y="1480596"/>
            <a:ext cx="1030404" cy="654645"/>
          </a:xfrm>
          <a:prstGeom prst="bentConnector3">
            <a:avLst/>
          </a:prstGeom>
          <a:ln w="3175">
            <a:solidFill>
              <a:schemeClr val="accent2">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49" idx="2"/>
            <a:endCxn id="40" idx="3"/>
          </p:cNvCxnSpPr>
          <p:nvPr/>
        </p:nvCxnSpPr>
        <p:spPr>
          <a:xfrm rot="10800000">
            <a:off x="9695253" y="5096288"/>
            <a:ext cx="1016832" cy="840269"/>
          </a:xfrm>
          <a:prstGeom prst="bentConnector3">
            <a:avLst/>
          </a:prstGeom>
          <a:ln w="3175">
            <a:solidFill>
              <a:schemeClr val="accent2">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47" idx="2"/>
          </p:cNvCxnSpPr>
          <p:nvPr/>
        </p:nvCxnSpPr>
        <p:spPr>
          <a:xfrm rot="10800000">
            <a:off x="9685024" y="3576672"/>
            <a:ext cx="1027061" cy="577499"/>
          </a:xfrm>
          <a:prstGeom prst="bentConnector3">
            <a:avLst>
              <a:gd name="adj1" fmla="val 50000"/>
            </a:avLst>
          </a:prstGeom>
          <a:ln w="3175">
            <a:solidFill>
              <a:schemeClr val="accent2">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2" idx="6"/>
          </p:cNvCxnSpPr>
          <p:nvPr/>
        </p:nvCxnSpPr>
        <p:spPr>
          <a:xfrm flipV="1">
            <a:off x="5909734" y="2223247"/>
            <a:ext cx="2373655" cy="1095687"/>
          </a:xfrm>
          <a:prstGeom prst="bentConnector3">
            <a:avLst>
              <a:gd name="adj1" fmla="val 50000"/>
            </a:avLst>
          </a:prstGeom>
          <a:ln w="3175">
            <a:solidFill>
              <a:schemeClr val="accent2">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59" name="Freeform 158"/>
          <p:cNvSpPr/>
          <p:nvPr/>
        </p:nvSpPr>
        <p:spPr>
          <a:xfrm>
            <a:off x="9676670" y="3728720"/>
            <a:ext cx="833887" cy="1300480"/>
          </a:xfrm>
          <a:custGeom>
            <a:avLst/>
            <a:gdLst>
              <a:gd name="connsiteX0" fmla="*/ 644013 w 644013"/>
              <a:gd name="connsiteY0" fmla="*/ 1111045 h 1111045"/>
              <a:gd name="connsiteX1" fmla="*/ 196645 w 644013"/>
              <a:gd name="connsiteY1" fmla="*/ 1111045 h 1111045"/>
              <a:gd name="connsiteX2" fmla="*/ 196645 w 644013"/>
              <a:gd name="connsiteY2" fmla="*/ 0 h 1111045"/>
              <a:gd name="connsiteX3" fmla="*/ 0 w 644013"/>
              <a:gd name="connsiteY3" fmla="*/ 0 h 1111045"/>
              <a:gd name="connsiteX4" fmla="*/ 4916 w 644013"/>
              <a:gd name="connsiteY4" fmla="*/ 19664 h 1111045"/>
              <a:gd name="connsiteX0" fmla="*/ 934065 w 934065"/>
              <a:gd name="connsiteY0" fmla="*/ 1111045 h 1111045"/>
              <a:gd name="connsiteX1" fmla="*/ 486697 w 934065"/>
              <a:gd name="connsiteY1" fmla="*/ 1111045 h 1111045"/>
              <a:gd name="connsiteX2" fmla="*/ 486697 w 934065"/>
              <a:gd name="connsiteY2" fmla="*/ 0 h 1111045"/>
              <a:gd name="connsiteX3" fmla="*/ 290052 w 934065"/>
              <a:gd name="connsiteY3" fmla="*/ 0 h 1111045"/>
              <a:gd name="connsiteX4" fmla="*/ 0 w 934065"/>
              <a:gd name="connsiteY4" fmla="*/ 275303 h 1111045"/>
              <a:gd name="connsiteX0" fmla="*/ 644013 w 644013"/>
              <a:gd name="connsiteY0" fmla="*/ 1111045 h 1111045"/>
              <a:gd name="connsiteX1" fmla="*/ 196645 w 644013"/>
              <a:gd name="connsiteY1" fmla="*/ 1111045 h 1111045"/>
              <a:gd name="connsiteX2" fmla="*/ 196645 w 644013"/>
              <a:gd name="connsiteY2" fmla="*/ 0 h 1111045"/>
              <a:gd name="connsiteX3" fmla="*/ 0 w 644013"/>
              <a:gd name="connsiteY3" fmla="*/ 0 h 1111045"/>
              <a:gd name="connsiteX0" fmla="*/ 625415 w 625415"/>
              <a:gd name="connsiteY0" fmla="*/ 1114145 h 1114145"/>
              <a:gd name="connsiteX1" fmla="*/ 178047 w 625415"/>
              <a:gd name="connsiteY1" fmla="*/ 1114145 h 1114145"/>
              <a:gd name="connsiteX2" fmla="*/ 178047 w 625415"/>
              <a:gd name="connsiteY2" fmla="*/ 3100 h 1114145"/>
              <a:gd name="connsiteX3" fmla="*/ 0 w 625415"/>
              <a:gd name="connsiteY3" fmla="*/ 0 h 1114145"/>
            </a:gdLst>
            <a:ahLst/>
            <a:cxnLst>
              <a:cxn ang="0">
                <a:pos x="connsiteX0" y="connsiteY0"/>
              </a:cxn>
              <a:cxn ang="0">
                <a:pos x="connsiteX1" y="connsiteY1"/>
              </a:cxn>
              <a:cxn ang="0">
                <a:pos x="connsiteX2" y="connsiteY2"/>
              </a:cxn>
              <a:cxn ang="0">
                <a:pos x="connsiteX3" y="connsiteY3"/>
              </a:cxn>
            </a:cxnLst>
            <a:rect l="l" t="t" r="r" b="b"/>
            <a:pathLst>
              <a:path w="625415" h="1114145">
                <a:moveTo>
                  <a:pt x="625415" y="1114145"/>
                </a:moveTo>
                <a:lnTo>
                  <a:pt x="178047" y="1114145"/>
                </a:lnTo>
                <a:lnTo>
                  <a:pt x="178047" y="3100"/>
                </a:lnTo>
                <a:lnTo>
                  <a:pt x="0" y="0"/>
                </a:lnTo>
              </a:path>
            </a:pathLst>
          </a:custGeom>
          <a:noFill/>
          <a:ln w="3175">
            <a:solidFill>
              <a:schemeClr val="accent2">
                <a:lumMod val="50000"/>
              </a:schemeClr>
            </a:solidFill>
            <a:prstDash val="dash"/>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7" name="Group 56"/>
          <p:cNvGrpSpPr/>
          <p:nvPr/>
        </p:nvGrpSpPr>
        <p:grpSpPr>
          <a:xfrm>
            <a:off x="11142280" y="-254000"/>
            <a:ext cx="525635" cy="1032933"/>
            <a:chOff x="8356710" y="-190500"/>
            <a:chExt cx="394226" cy="774700"/>
          </a:xfrm>
        </p:grpSpPr>
        <p:sp>
          <p:nvSpPr>
            <p:cNvPr id="59" name="Rectangle 58"/>
            <p:cNvSpPr/>
            <p:nvPr userDrawn="1"/>
          </p:nvSpPr>
          <p:spPr>
            <a:xfrm>
              <a:off x="8359588" y="97118"/>
              <a:ext cx="373529" cy="43329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1" name="Picture 60"/>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8356710" y="-190500"/>
              <a:ext cx="394226" cy="774700"/>
            </a:xfrm>
            <a:prstGeom prst="rect">
              <a:avLst/>
            </a:prstGeom>
          </p:spPr>
        </p:pic>
      </p:grpSp>
      <p:cxnSp>
        <p:nvCxnSpPr>
          <p:cNvPr id="86" name="Elbow Connector 85"/>
          <p:cNvCxnSpPr/>
          <p:nvPr/>
        </p:nvCxnSpPr>
        <p:spPr>
          <a:xfrm rot="10800000" flipV="1">
            <a:off x="4625788" y="2026024"/>
            <a:ext cx="3657605" cy="403411"/>
          </a:xfrm>
          <a:prstGeom prst="bentConnector3">
            <a:avLst>
              <a:gd name="adj1" fmla="val 50000"/>
            </a:avLst>
          </a:prstGeom>
          <a:ln w="3175">
            <a:solidFill>
              <a:schemeClr val="accent2">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63" name="Freeform 162"/>
          <p:cNvSpPr/>
          <p:nvPr/>
        </p:nvSpPr>
        <p:spPr>
          <a:xfrm>
            <a:off x="5854996" y="3657602"/>
            <a:ext cx="2431443" cy="411125"/>
          </a:xfrm>
          <a:custGeom>
            <a:avLst/>
            <a:gdLst>
              <a:gd name="connsiteX0" fmla="*/ 1962085 w 1962085"/>
              <a:gd name="connsiteY0" fmla="*/ 0 h 1587027"/>
              <a:gd name="connsiteX1" fmla="*/ 1354551 w 1962085"/>
              <a:gd name="connsiteY1" fmla="*/ 0 h 1587027"/>
              <a:gd name="connsiteX2" fmla="*/ 1354551 w 1962085"/>
              <a:gd name="connsiteY2" fmla="*/ 1587027 h 1587027"/>
              <a:gd name="connsiteX3" fmla="*/ 0 w 1962085"/>
              <a:gd name="connsiteY3" fmla="*/ 1587027 h 1587027"/>
              <a:gd name="connsiteX0" fmla="*/ 1962085 w 1962085"/>
              <a:gd name="connsiteY0" fmla="*/ 0 h 1587027"/>
              <a:gd name="connsiteX1" fmla="*/ 1598523 w 1962085"/>
              <a:gd name="connsiteY1" fmla="*/ 17899 h 1587027"/>
              <a:gd name="connsiteX2" fmla="*/ 1354551 w 1962085"/>
              <a:gd name="connsiteY2" fmla="*/ 1587027 h 1587027"/>
              <a:gd name="connsiteX3" fmla="*/ 0 w 1962085"/>
              <a:gd name="connsiteY3" fmla="*/ 1587027 h 1587027"/>
              <a:gd name="connsiteX0" fmla="*/ 1962085 w 1962085"/>
              <a:gd name="connsiteY0" fmla="*/ 0 h 1587027"/>
              <a:gd name="connsiteX1" fmla="*/ 1598523 w 1962085"/>
              <a:gd name="connsiteY1" fmla="*/ 17899 h 1587027"/>
              <a:gd name="connsiteX2" fmla="*/ 1584778 w 1962085"/>
              <a:gd name="connsiteY2" fmla="*/ 1587027 h 1587027"/>
              <a:gd name="connsiteX3" fmla="*/ 0 w 1962085"/>
              <a:gd name="connsiteY3" fmla="*/ 1587027 h 1587027"/>
              <a:gd name="connsiteX0" fmla="*/ 1962085 w 1962085"/>
              <a:gd name="connsiteY0" fmla="*/ 0 h 1587027"/>
              <a:gd name="connsiteX1" fmla="*/ 1598523 w 1962085"/>
              <a:gd name="connsiteY1" fmla="*/ 17899 h 1587027"/>
              <a:gd name="connsiteX2" fmla="*/ 1598523 w 1962085"/>
              <a:gd name="connsiteY2" fmla="*/ 1587027 h 1587027"/>
              <a:gd name="connsiteX3" fmla="*/ 0 w 1962085"/>
              <a:gd name="connsiteY3" fmla="*/ 1587027 h 1587027"/>
              <a:gd name="connsiteX0" fmla="*/ 1958648 w 1958648"/>
              <a:gd name="connsiteY0" fmla="*/ 5967 h 1569128"/>
              <a:gd name="connsiteX1" fmla="*/ 1598523 w 1958648"/>
              <a:gd name="connsiteY1" fmla="*/ 0 h 1569128"/>
              <a:gd name="connsiteX2" fmla="*/ 1598523 w 1958648"/>
              <a:gd name="connsiteY2" fmla="*/ 1569128 h 1569128"/>
              <a:gd name="connsiteX3" fmla="*/ 0 w 1958648"/>
              <a:gd name="connsiteY3" fmla="*/ 1569128 h 1569128"/>
              <a:gd name="connsiteX0" fmla="*/ 1958648 w 1958648"/>
              <a:gd name="connsiteY0" fmla="*/ 2 h 1563163"/>
              <a:gd name="connsiteX1" fmla="*/ 1598523 w 1958648"/>
              <a:gd name="connsiteY1" fmla="*/ 0 h 1563163"/>
              <a:gd name="connsiteX2" fmla="*/ 1598523 w 1958648"/>
              <a:gd name="connsiteY2" fmla="*/ 1563163 h 1563163"/>
              <a:gd name="connsiteX3" fmla="*/ 0 w 1958648"/>
              <a:gd name="connsiteY3" fmla="*/ 1563163 h 1563163"/>
            </a:gdLst>
            <a:ahLst/>
            <a:cxnLst>
              <a:cxn ang="0">
                <a:pos x="connsiteX0" y="connsiteY0"/>
              </a:cxn>
              <a:cxn ang="0">
                <a:pos x="connsiteX1" y="connsiteY1"/>
              </a:cxn>
              <a:cxn ang="0">
                <a:pos x="connsiteX2" y="connsiteY2"/>
              </a:cxn>
              <a:cxn ang="0">
                <a:pos x="connsiteX3" y="connsiteY3"/>
              </a:cxn>
            </a:cxnLst>
            <a:rect l="l" t="t" r="r" b="b"/>
            <a:pathLst>
              <a:path w="1958648" h="1563163">
                <a:moveTo>
                  <a:pt x="1958648" y="2"/>
                </a:moveTo>
                <a:lnTo>
                  <a:pt x="1598523" y="0"/>
                </a:lnTo>
                <a:lnTo>
                  <a:pt x="1598523" y="1563163"/>
                </a:lnTo>
                <a:lnTo>
                  <a:pt x="0" y="1563163"/>
                </a:lnTo>
              </a:path>
            </a:pathLst>
          </a:custGeom>
          <a:noFill/>
          <a:ln w="3175">
            <a:solidFill>
              <a:schemeClr val="accent2">
                <a:lumMod val="50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7" name="Freeform 166"/>
          <p:cNvSpPr/>
          <p:nvPr/>
        </p:nvSpPr>
        <p:spPr>
          <a:xfrm>
            <a:off x="3969489" y="5084324"/>
            <a:ext cx="4321073" cy="345369"/>
          </a:xfrm>
          <a:custGeom>
            <a:avLst/>
            <a:gdLst>
              <a:gd name="connsiteX0" fmla="*/ 1962085 w 1962085"/>
              <a:gd name="connsiteY0" fmla="*/ 0 h 1587027"/>
              <a:gd name="connsiteX1" fmla="*/ 1354551 w 1962085"/>
              <a:gd name="connsiteY1" fmla="*/ 0 h 1587027"/>
              <a:gd name="connsiteX2" fmla="*/ 1354551 w 1962085"/>
              <a:gd name="connsiteY2" fmla="*/ 1587027 h 1587027"/>
              <a:gd name="connsiteX3" fmla="*/ 0 w 1962085"/>
              <a:gd name="connsiteY3" fmla="*/ 1587027 h 1587027"/>
              <a:gd name="connsiteX0" fmla="*/ 1962085 w 1962085"/>
              <a:gd name="connsiteY0" fmla="*/ 0 h 1587027"/>
              <a:gd name="connsiteX1" fmla="*/ 1598523 w 1962085"/>
              <a:gd name="connsiteY1" fmla="*/ 17899 h 1587027"/>
              <a:gd name="connsiteX2" fmla="*/ 1354551 w 1962085"/>
              <a:gd name="connsiteY2" fmla="*/ 1587027 h 1587027"/>
              <a:gd name="connsiteX3" fmla="*/ 0 w 1962085"/>
              <a:gd name="connsiteY3" fmla="*/ 1587027 h 1587027"/>
              <a:gd name="connsiteX0" fmla="*/ 1962085 w 1962085"/>
              <a:gd name="connsiteY0" fmla="*/ 0 h 1587027"/>
              <a:gd name="connsiteX1" fmla="*/ 1598523 w 1962085"/>
              <a:gd name="connsiteY1" fmla="*/ 17899 h 1587027"/>
              <a:gd name="connsiteX2" fmla="*/ 1584778 w 1962085"/>
              <a:gd name="connsiteY2" fmla="*/ 1587027 h 1587027"/>
              <a:gd name="connsiteX3" fmla="*/ 0 w 1962085"/>
              <a:gd name="connsiteY3" fmla="*/ 1587027 h 1587027"/>
              <a:gd name="connsiteX0" fmla="*/ 1962085 w 1962085"/>
              <a:gd name="connsiteY0" fmla="*/ 0 h 1587027"/>
              <a:gd name="connsiteX1" fmla="*/ 1598523 w 1962085"/>
              <a:gd name="connsiteY1" fmla="*/ 17899 h 1587027"/>
              <a:gd name="connsiteX2" fmla="*/ 1598523 w 1962085"/>
              <a:gd name="connsiteY2" fmla="*/ 1587027 h 1587027"/>
              <a:gd name="connsiteX3" fmla="*/ 0 w 1962085"/>
              <a:gd name="connsiteY3" fmla="*/ 1587027 h 1587027"/>
              <a:gd name="connsiteX0" fmla="*/ 1958648 w 1958648"/>
              <a:gd name="connsiteY0" fmla="*/ 5967 h 1569128"/>
              <a:gd name="connsiteX1" fmla="*/ 1598523 w 1958648"/>
              <a:gd name="connsiteY1" fmla="*/ 0 h 1569128"/>
              <a:gd name="connsiteX2" fmla="*/ 1598523 w 1958648"/>
              <a:gd name="connsiteY2" fmla="*/ 1569128 h 1569128"/>
              <a:gd name="connsiteX3" fmla="*/ 0 w 1958648"/>
              <a:gd name="connsiteY3" fmla="*/ 1569128 h 1569128"/>
              <a:gd name="connsiteX0" fmla="*/ 1958648 w 1958648"/>
              <a:gd name="connsiteY0" fmla="*/ 2 h 1563163"/>
              <a:gd name="connsiteX1" fmla="*/ 1598523 w 1958648"/>
              <a:gd name="connsiteY1" fmla="*/ 0 h 1563163"/>
              <a:gd name="connsiteX2" fmla="*/ 1598523 w 1958648"/>
              <a:gd name="connsiteY2" fmla="*/ 1563163 h 1563163"/>
              <a:gd name="connsiteX3" fmla="*/ 0 w 1958648"/>
              <a:gd name="connsiteY3" fmla="*/ 1563163 h 1563163"/>
            </a:gdLst>
            <a:ahLst/>
            <a:cxnLst>
              <a:cxn ang="0">
                <a:pos x="connsiteX0" y="connsiteY0"/>
              </a:cxn>
              <a:cxn ang="0">
                <a:pos x="connsiteX1" y="connsiteY1"/>
              </a:cxn>
              <a:cxn ang="0">
                <a:pos x="connsiteX2" y="connsiteY2"/>
              </a:cxn>
              <a:cxn ang="0">
                <a:pos x="connsiteX3" y="connsiteY3"/>
              </a:cxn>
            </a:cxnLst>
            <a:rect l="l" t="t" r="r" b="b"/>
            <a:pathLst>
              <a:path w="1958648" h="1563163">
                <a:moveTo>
                  <a:pt x="1958648" y="2"/>
                </a:moveTo>
                <a:lnTo>
                  <a:pt x="1598523" y="0"/>
                </a:lnTo>
                <a:lnTo>
                  <a:pt x="1598523" y="1563163"/>
                </a:lnTo>
                <a:lnTo>
                  <a:pt x="0" y="1563163"/>
                </a:lnTo>
              </a:path>
            </a:pathLst>
          </a:custGeom>
          <a:noFill/>
          <a:ln w="3175">
            <a:solidFill>
              <a:schemeClr val="accent2">
                <a:lumMod val="50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Oval 1"/>
          <p:cNvSpPr/>
          <p:nvPr/>
        </p:nvSpPr>
        <p:spPr>
          <a:xfrm>
            <a:off x="5130800" y="2929467"/>
            <a:ext cx="778933" cy="778933"/>
          </a:xfrm>
          <a:prstGeom prst="ellipse">
            <a:avLst/>
          </a:prstGeom>
          <a:blipFill dpi="0" rotWithShape="1">
            <a:blip r:embed="rId17"/>
            <a:srcRect/>
            <a:stretch>
              <a:fillRect/>
            </a:stretch>
          </a:blip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400"/>
          </a:p>
        </p:txBody>
      </p:sp>
    </p:spTree>
    <p:extLst>
      <p:ext uri="{BB962C8B-B14F-4D97-AF65-F5344CB8AC3E}">
        <p14:creationId xmlns:p14="http://schemas.microsoft.com/office/powerpoint/2010/main" val="367946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par>
                                <p:cTn id="8" presetID="64" presetClass="path" presetSubtype="0" accel="50000" decel="50000" fill="hold" nodeType="withEffect">
                                  <p:stCondLst>
                                    <p:cond delay="0"/>
                                  </p:stCondLst>
                                  <p:childTnLst>
                                    <p:animMotion origin="layout" path="M 0 0 L 0 -0.25 E" pathEditMode="relative" ptsTypes="">
                                      <p:cBhvr>
                                        <p:cTn id="9" dur="750" fill="hold"/>
                                        <p:tgtEl>
                                          <p:spTgt spid="58"/>
                                        </p:tgtEl>
                                        <p:attrNameLst>
                                          <p:attrName>ppt_x</p:attrName>
                                          <p:attrName>ppt_y</p:attrName>
                                        </p:attrNameLst>
                                      </p:cBhvr>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64" presetClass="path" presetSubtype="0" accel="50000" decel="50000" fill="hold" nodeType="withEffect">
                                  <p:stCondLst>
                                    <p:cond delay="0"/>
                                  </p:stCondLst>
                                  <p:childTnLst>
                                    <p:animMotion origin="layout" path="M 2.77778E-7 1.27351E-6 L 2.77778E-7 -0.10608 " pathEditMode="relative" rAng="0" ptsTypes="AA">
                                      <p:cBhvr>
                                        <p:cTn id="15" dur="500" fill="hold"/>
                                        <p:tgtEl>
                                          <p:spTgt spid="76"/>
                                        </p:tgtEl>
                                        <p:attrNameLst>
                                          <p:attrName>ppt_x</p:attrName>
                                          <p:attrName>ppt_y</p:attrName>
                                        </p:attrNameLst>
                                      </p:cBhvr>
                                      <p:rCtr x="0" y="-5304"/>
                                    </p:animMotion>
                                  </p:childTnLst>
                                </p:cTn>
                              </p:par>
                            </p:childTnLst>
                          </p:cTn>
                        </p:par>
                        <p:par>
                          <p:cTn id="16" fill="hold">
                            <p:stCondLst>
                              <p:cond delay="1250"/>
                            </p:stCondLst>
                            <p:childTnLst>
                              <p:par>
                                <p:cTn id="17" presetID="1"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par>
                          <p:cTn id="23" fill="hold">
                            <p:stCondLst>
                              <p:cond delay="1250"/>
                            </p:stCondLst>
                            <p:childTnLst>
                              <p:par>
                                <p:cTn id="24" presetID="1" presetClass="entr" presetSubtype="0" fill="hold" nodeType="afterEffect">
                                  <p:stCondLst>
                                    <p:cond delay="0"/>
                                  </p:stCondLst>
                                  <p:childTnLst>
                                    <p:set>
                                      <p:cBhvr>
                                        <p:cTn id="25" dur="1" fill="hold">
                                          <p:stCondLst>
                                            <p:cond delay="0"/>
                                          </p:stCondLst>
                                        </p:cTn>
                                        <p:tgtEl>
                                          <p:spTgt spid="72"/>
                                        </p:tgtEl>
                                        <p:attrNameLst>
                                          <p:attrName>style.visibility</p:attrName>
                                        </p:attrNameLst>
                                      </p:cBhvr>
                                      <p:to>
                                        <p:strVal val="visible"/>
                                      </p:to>
                                    </p:se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nodeType="withEffect">
                                  <p:stCondLst>
                                    <p:cond delay="250"/>
                                  </p:stCondLst>
                                  <p:childTnLst>
                                    <p:set>
                                      <p:cBhvr>
                                        <p:cTn id="31" dur="1" fill="hold">
                                          <p:stCondLst>
                                            <p:cond delay="0"/>
                                          </p:stCondLst>
                                        </p:cTn>
                                        <p:tgtEl>
                                          <p:spTgt spid="166"/>
                                        </p:tgtEl>
                                        <p:attrNameLst>
                                          <p:attrName>style.visibility</p:attrName>
                                        </p:attrNameLst>
                                      </p:cBhvr>
                                      <p:to>
                                        <p:strVal val="visible"/>
                                      </p:to>
                                    </p:set>
                                    <p:animEffect transition="in" filter="fade">
                                      <p:cBhvr>
                                        <p:cTn id="32" dur="500"/>
                                        <p:tgtEl>
                                          <p:spTgt spid="166"/>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right)">
                                      <p:cBhvr>
                                        <p:cTn id="36" dur="500"/>
                                        <p:tgtEl>
                                          <p:spTgt spid="60"/>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par>
                          <p:cTn id="40" fill="hold">
                            <p:stCondLst>
                              <p:cond delay="2500"/>
                            </p:stCondLst>
                            <p:childTnLst>
                              <p:par>
                                <p:cTn id="41" presetID="22" presetClass="entr" presetSubtype="2" fill="hold" nodeType="after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wipe(right)">
                                      <p:cBhvr>
                                        <p:cTn id="43" dur="500"/>
                                        <p:tgtEl>
                                          <p:spTgt spid="81"/>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22" presetClass="entr" presetSubtype="2"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wipe(right)">
                                      <p:cBhvr>
                                        <p:cTn id="50" dur="500"/>
                                        <p:tgtEl>
                                          <p:spTgt spid="86"/>
                                        </p:tgtEl>
                                      </p:cBhvr>
                                    </p:animEffect>
                                  </p:childTnLst>
                                </p:cTn>
                              </p:par>
                              <p:par>
                                <p:cTn id="51" presetID="64" presetClass="path" presetSubtype="0" accel="50000" decel="50000" fill="hold" nodeType="withEffect">
                                  <p:stCondLst>
                                    <p:cond delay="0"/>
                                  </p:stCondLst>
                                  <p:childTnLst>
                                    <p:animMotion origin="layout" path="M 8.33333E-7 -7.40741E-7 L 8.33333E-7 -0.04444 " pathEditMode="relative" rAng="0" ptsTypes="AA">
                                      <p:cBhvr>
                                        <p:cTn id="52" dur="500" fill="hold"/>
                                        <p:tgtEl>
                                          <p:spTgt spid="73"/>
                                        </p:tgtEl>
                                        <p:attrNameLst>
                                          <p:attrName>ppt_x</p:attrName>
                                          <p:attrName>ppt_y</p:attrName>
                                        </p:attrNameLst>
                                      </p:cBhvr>
                                      <p:rCtr x="0" y="-2222"/>
                                    </p:animMotion>
                                  </p:childTnLst>
                                </p:cTn>
                              </p:par>
                            </p:childTnLst>
                          </p:cTn>
                        </p:par>
                        <p:par>
                          <p:cTn id="53" fill="hold">
                            <p:stCondLst>
                              <p:cond delay="3500"/>
                            </p:stCondLst>
                            <p:childTnLst>
                              <p:par>
                                <p:cTn id="54" presetID="22" presetClass="entr" presetSubtype="2" fill="hold" grpId="0" nodeType="afterEffect">
                                  <p:stCondLst>
                                    <p:cond delay="0"/>
                                  </p:stCondLst>
                                  <p:childTnLst>
                                    <p:set>
                                      <p:cBhvr>
                                        <p:cTn id="55" dur="1" fill="hold">
                                          <p:stCondLst>
                                            <p:cond delay="0"/>
                                          </p:stCondLst>
                                        </p:cTn>
                                        <p:tgtEl>
                                          <p:spTgt spid="159"/>
                                        </p:tgtEl>
                                        <p:attrNameLst>
                                          <p:attrName>style.visibility</p:attrName>
                                        </p:attrNameLst>
                                      </p:cBhvr>
                                      <p:to>
                                        <p:strVal val="visible"/>
                                      </p:to>
                                    </p:set>
                                    <p:animEffect transition="in" filter="wipe(right)">
                                      <p:cBhvr>
                                        <p:cTn id="56" dur="500"/>
                                        <p:tgtEl>
                                          <p:spTgt spid="159"/>
                                        </p:tgtEl>
                                      </p:cBhvr>
                                    </p:animEffect>
                                  </p:childTnLst>
                                </p:cTn>
                              </p:par>
                              <p:par>
                                <p:cTn id="57" presetID="22" presetClass="entr" presetSubtype="2"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right)">
                                      <p:cBhvr>
                                        <p:cTn id="59" dur="500"/>
                                        <p:tgtEl>
                                          <p:spTgt spid="64"/>
                                        </p:tgtEl>
                                      </p:cBhvr>
                                    </p:animEffect>
                                  </p:childTnLst>
                                </p:cTn>
                              </p:par>
                            </p:childTnLst>
                          </p:cTn>
                        </p:par>
                        <p:par>
                          <p:cTn id="60" fill="hold">
                            <p:stCondLst>
                              <p:cond delay="4000"/>
                            </p:stCondLst>
                            <p:childTnLst>
                              <p:par>
                                <p:cTn id="61" presetID="10" presetClass="entr" presetSubtype="0"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163"/>
                                        </p:tgtEl>
                                        <p:attrNameLst>
                                          <p:attrName>style.visibility</p:attrName>
                                        </p:attrNameLst>
                                      </p:cBhvr>
                                      <p:to>
                                        <p:strVal val="visible"/>
                                      </p:to>
                                    </p:set>
                                    <p:animEffect transition="in" filter="wipe(right)">
                                      <p:cBhvr>
                                        <p:cTn id="66" dur="500"/>
                                        <p:tgtEl>
                                          <p:spTgt spid="163"/>
                                        </p:tgtEl>
                                      </p:cBhvr>
                                    </p:animEffect>
                                  </p:childTnLst>
                                </p:cTn>
                              </p:par>
                              <p:par>
                                <p:cTn id="67" presetID="64" presetClass="path" presetSubtype="0" accel="50000" decel="50000" fill="hold" nodeType="withEffect">
                                  <p:stCondLst>
                                    <p:cond delay="0"/>
                                  </p:stCondLst>
                                  <p:childTnLst>
                                    <p:animMotion origin="layout" path="M 3.61111E-6 -1.23457E-6 L 3.61111E-6 -0.04321 " pathEditMode="relative" rAng="0" ptsTypes="AA">
                                      <p:cBhvr>
                                        <p:cTn id="68" dur="500" fill="hold"/>
                                        <p:tgtEl>
                                          <p:spTgt spid="74"/>
                                        </p:tgtEl>
                                        <p:attrNameLst>
                                          <p:attrName>ppt_x</p:attrName>
                                          <p:attrName>ppt_y</p:attrName>
                                        </p:attrNameLst>
                                      </p:cBhvr>
                                      <p:rCtr x="0" y="-2160"/>
                                    </p:animMotion>
                                  </p:childTnLst>
                                </p:cTn>
                              </p:par>
                            </p:childTnLst>
                          </p:cTn>
                        </p:par>
                        <p:par>
                          <p:cTn id="69" fill="hold">
                            <p:stCondLst>
                              <p:cond delay="4500"/>
                            </p:stCondLst>
                            <p:childTnLst>
                              <p:par>
                                <p:cTn id="70" presetID="22" presetClass="entr" presetSubtype="2" fill="hold" nodeType="after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wipe(right)">
                                      <p:cBhvr>
                                        <p:cTn id="72" dur="500"/>
                                        <p:tgtEl>
                                          <p:spTgt spid="62"/>
                                        </p:tgtEl>
                                      </p:cBhvr>
                                    </p:animEffect>
                                  </p:childTnLst>
                                </p:cTn>
                              </p:par>
                            </p:childTnLst>
                          </p:cTn>
                        </p:par>
                        <p:par>
                          <p:cTn id="73" fill="hold">
                            <p:stCondLst>
                              <p:cond delay="5000"/>
                            </p:stCondLst>
                            <p:childTnLst>
                              <p:par>
                                <p:cTn id="74" presetID="10" presetClass="entr" presetSubtype="0"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167"/>
                                        </p:tgtEl>
                                        <p:attrNameLst>
                                          <p:attrName>style.visibility</p:attrName>
                                        </p:attrNameLst>
                                      </p:cBhvr>
                                      <p:to>
                                        <p:strVal val="visible"/>
                                      </p:to>
                                    </p:set>
                                    <p:animEffect transition="in" filter="wipe(right)">
                                      <p:cBhvr>
                                        <p:cTn id="79" dur="500"/>
                                        <p:tgtEl>
                                          <p:spTgt spid="167"/>
                                        </p:tgtEl>
                                      </p:cBhvr>
                                    </p:animEffect>
                                  </p:childTnLst>
                                </p:cTn>
                              </p:par>
                              <p:par>
                                <p:cTn id="80" presetID="64" presetClass="path" presetSubtype="0" accel="50000" decel="50000" fill="hold" nodeType="withEffect">
                                  <p:stCondLst>
                                    <p:cond delay="0"/>
                                  </p:stCondLst>
                                  <p:childTnLst>
                                    <p:animMotion origin="layout" path="M 1.38889E-6 -1.23457E-7 L 1.38889E-6 -0.04198 " pathEditMode="relative" rAng="0" ptsTypes="AA">
                                      <p:cBhvr>
                                        <p:cTn id="81" dur="500" fill="hold"/>
                                        <p:tgtEl>
                                          <p:spTgt spid="75"/>
                                        </p:tgtEl>
                                        <p:attrNameLst>
                                          <p:attrName>ppt_x</p:attrName>
                                          <p:attrName>ppt_y</p:attrName>
                                        </p:attrNameLst>
                                      </p:cBhvr>
                                      <p:rCtr x="0" y="-20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9" grpId="0" animBg="1"/>
      <p:bldP spid="163" grpId="0" animBg="1"/>
      <p:bldP spid="167"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73984" cy="1325563"/>
          </a:xfrm>
        </p:spPr>
        <p:txBody>
          <a:bodyPr/>
          <a:lstStyle/>
          <a:p>
            <a:pPr algn="l"/>
            <a:r>
              <a:rPr lang="es-ES" sz="4000" dirty="0" err="1" smtClean="0"/>
              <a:t>Reports</a:t>
            </a:r>
            <a:r>
              <a:rPr lang="es-ES" sz="4000" dirty="0" smtClean="0"/>
              <a:t>: Saber pasa en cada momento</a:t>
            </a:r>
            <a:endParaRPr lang="en-GB" sz="4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4513"/>
          <a:stretch/>
        </p:blipFill>
        <p:spPr>
          <a:xfrm>
            <a:off x="2088939" y="1325563"/>
            <a:ext cx="10023889" cy="53839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69" y="1325563"/>
            <a:ext cx="1607636" cy="2209326"/>
          </a:xfrm>
          <a:prstGeom prst="rect">
            <a:avLst/>
          </a:prstGeom>
        </p:spPr>
      </p:pic>
    </p:spTree>
    <p:extLst>
      <p:ext uri="{BB962C8B-B14F-4D97-AF65-F5344CB8AC3E}">
        <p14:creationId xmlns:p14="http://schemas.microsoft.com/office/powerpoint/2010/main" val="20863394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501" y="1857103"/>
            <a:ext cx="7355840" cy="69692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01501"/>
            <a:ext cx="3947160" cy="2133600"/>
          </a:xfrm>
          <a:prstGeom prst="rect">
            <a:avLst/>
          </a:prstGeom>
        </p:spPr>
      </p:pic>
      <p:grpSp>
        <p:nvGrpSpPr>
          <p:cNvPr id="18" name="Group 17"/>
          <p:cNvGrpSpPr/>
          <p:nvPr/>
        </p:nvGrpSpPr>
        <p:grpSpPr>
          <a:xfrm>
            <a:off x="2219252" y="1771694"/>
            <a:ext cx="3543073" cy="1616399"/>
            <a:chOff x="-1132533" y="2491304"/>
            <a:chExt cx="3953369" cy="387786"/>
          </a:xfrm>
        </p:grpSpPr>
        <p:sp>
          <p:nvSpPr>
            <p:cNvPr id="19" name="TextBox 18"/>
            <p:cNvSpPr txBox="1"/>
            <p:nvPr/>
          </p:nvSpPr>
          <p:spPr>
            <a:xfrm>
              <a:off x="-1132533" y="2491304"/>
              <a:ext cx="2052985" cy="125524"/>
            </a:xfrm>
            <a:prstGeom prst="rect">
              <a:avLst/>
            </a:prstGeom>
            <a:noFill/>
          </p:spPr>
          <p:txBody>
            <a:bodyPr wrap="square" rtlCol="0">
              <a:spAutoFit/>
            </a:bodyPr>
            <a:lstStyle/>
            <a:p>
              <a:r>
                <a:rPr lang="en-ZA" sz="1400" dirty="0">
                  <a:solidFill>
                    <a:schemeClr val="accent5">
                      <a:lumMod val="50000"/>
                    </a:schemeClr>
                  </a:solidFill>
                </a:rPr>
                <a:t>Out-of-the-box reporting portals</a:t>
              </a:r>
            </a:p>
          </p:txBody>
        </p:sp>
        <p:cxnSp>
          <p:nvCxnSpPr>
            <p:cNvPr id="20" name="Elbow Connector 19"/>
            <p:cNvCxnSpPr/>
            <p:nvPr/>
          </p:nvCxnSpPr>
          <p:spPr>
            <a:xfrm>
              <a:off x="586939" y="2534254"/>
              <a:ext cx="2233897" cy="344836"/>
            </a:xfrm>
            <a:prstGeom prst="bentConnector3">
              <a:avLst>
                <a:gd name="adj1" fmla="val 100000"/>
              </a:avLst>
            </a:prstGeom>
            <a:ln w="3175"/>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96807" y="5176671"/>
            <a:ext cx="2363199" cy="307777"/>
            <a:chOff x="287137" y="3002343"/>
            <a:chExt cx="1772399" cy="230833"/>
          </a:xfrm>
        </p:grpSpPr>
        <p:sp>
          <p:nvSpPr>
            <p:cNvPr id="33" name="TextBox 32"/>
            <p:cNvSpPr txBox="1"/>
            <p:nvPr/>
          </p:nvSpPr>
          <p:spPr>
            <a:xfrm>
              <a:off x="287137" y="3002343"/>
              <a:ext cx="1345109" cy="230833"/>
            </a:xfrm>
            <a:prstGeom prst="rect">
              <a:avLst/>
            </a:prstGeom>
            <a:noFill/>
          </p:spPr>
          <p:txBody>
            <a:bodyPr wrap="square" rtlCol="0">
              <a:spAutoFit/>
            </a:bodyPr>
            <a:lstStyle/>
            <a:p>
              <a:r>
                <a:rPr lang="en-ZA" sz="1400" dirty="0">
                  <a:solidFill>
                    <a:schemeClr val="accent5">
                      <a:lumMod val="50000"/>
                    </a:schemeClr>
                  </a:solidFill>
                </a:rPr>
                <a:t>Visibility on the go</a:t>
              </a:r>
            </a:p>
          </p:txBody>
        </p:sp>
        <p:cxnSp>
          <p:nvCxnSpPr>
            <p:cNvPr id="39" name="Straight Connector 38"/>
            <p:cNvCxnSpPr/>
            <p:nvPr/>
          </p:nvCxnSpPr>
          <p:spPr>
            <a:xfrm>
              <a:off x="1546789" y="3144852"/>
              <a:ext cx="512747" cy="0"/>
            </a:xfrm>
            <a:prstGeom prst="line">
              <a:avLst/>
            </a:prstGeom>
            <a:ln w="3175"/>
          </p:spPr>
          <p:style>
            <a:lnRef idx="1">
              <a:schemeClr val="accent1"/>
            </a:lnRef>
            <a:fillRef idx="0">
              <a:schemeClr val="accent1"/>
            </a:fillRef>
            <a:effectRef idx="0">
              <a:schemeClr val="accent1"/>
            </a:effectRef>
            <a:fontRef idx="minor">
              <a:schemeClr val="tx1"/>
            </a:fontRef>
          </p:style>
        </p:cxnSp>
      </p:gr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410" y="4807592"/>
            <a:ext cx="3254868" cy="3669061"/>
          </a:xfrm>
          <a:prstGeom prst="rect">
            <a:avLst/>
          </a:prstGeom>
        </p:spPr>
      </p:pic>
      <p:grpSp>
        <p:nvGrpSpPr>
          <p:cNvPr id="23" name="Group 22"/>
          <p:cNvGrpSpPr/>
          <p:nvPr/>
        </p:nvGrpSpPr>
        <p:grpSpPr>
          <a:xfrm>
            <a:off x="11142280" y="-254000"/>
            <a:ext cx="525635" cy="1032933"/>
            <a:chOff x="8356710" y="-190500"/>
            <a:chExt cx="394226" cy="774700"/>
          </a:xfrm>
        </p:grpSpPr>
        <p:sp>
          <p:nvSpPr>
            <p:cNvPr id="24" name="Rectangle 23"/>
            <p:cNvSpPr/>
            <p:nvPr userDrawn="1"/>
          </p:nvSpPr>
          <p:spPr>
            <a:xfrm>
              <a:off x="8359588" y="97118"/>
              <a:ext cx="373529" cy="43329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5">
                    <a:lumMod val="50000"/>
                  </a:schemeClr>
                </a:solidFill>
              </a:endParaRPr>
            </a:p>
          </p:txBody>
        </p:sp>
        <p:pic>
          <p:nvPicPr>
            <p:cNvPr id="25" name="Picture 2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356710" y="-190500"/>
              <a:ext cx="394226" cy="774700"/>
            </a:xfrm>
            <a:prstGeom prst="rect">
              <a:avLst/>
            </a:prstGeom>
          </p:spPr>
        </p:pic>
      </p:grpSp>
      <p:grpSp>
        <p:nvGrpSpPr>
          <p:cNvPr id="6" name="Group 5"/>
          <p:cNvGrpSpPr/>
          <p:nvPr/>
        </p:nvGrpSpPr>
        <p:grpSpPr>
          <a:xfrm>
            <a:off x="8067262" y="943164"/>
            <a:ext cx="3384129" cy="1337074"/>
            <a:chOff x="-525209" y="2226385"/>
            <a:chExt cx="2538097" cy="1002806"/>
          </a:xfrm>
        </p:grpSpPr>
        <p:sp>
          <p:nvSpPr>
            <p:cNvPr id="7" name="TextBox 6"/>
            <p:cNvSpPr txBox="1"/>
            <p:nvPr/>
          </p:nvSpPr>
          <p:spPr>
            <a:xfrm>
              <a:off x="149336" y="2226385"/>
              <a:ext cx="1863552" cy="553998"/>
            </a:xfrm>
            <a:prstGeom prst="rect">
              <a:avLst/>
            </a:prstGeom>
            <a:noFill/>
          </p:spPr>
          <p:txBody>
            <a:bodyPr wrap="square" rtlCol="0">
              <a:spAutoFit/>
            </a:bodyPr>
            <a:lstStyle/>
            <a:p>
              <a:r>
                <a:rPr lang="en-ZA" sz="1400" dirty="0">
                  <a:solidFill>
                    <a:schemeClr val="accent5">
                      <a:lumMod val="50000"/>
                    </a:schemeClr>
                  </a:solidFill>
                </a:rPr>
                <a:t>A combination of business analytics and workflow data provides real-time visibility</a:t>
              </a:r>
            </a:p>
          </p:txBody>
        </p:sp>
        <p:cxnSp>
          <p:nvCxnSpPr>
            <p:cNvPr id="8" name="Elbow Connector 7"/>
            <p:cNvCxnSpPr/>
            <p:nvPr/>
          </p:nvCxnSpPr>
          <p:spPr>
            <a:xfrm rot="5400000">
              <a:off x="-559403" y="2545517"/>
              <a:ext cx="717868" cy="649480"/>
            </a:xfrm>
            <a:prstGeom prst="bentConnector3">
              <a:avLst>
                <a:gd name="adj1" fmla="val 1"/>
              </a:avLst>
            </a:prstGeom>
            <a:ln w="3175"/>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9243" y="1710892"/>
            <a:ext cx="5134959" cy="4601029"/>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4939" y="4105189"/>
            <a:ext cx="6297823" cy="5664943"/>
          </a:xfrm>
          <a:prstGeom prst="rect">
            <a:avLst/>
          </a:prstGeom>
        </p:spPr>
      </p:pic>
      <p:grpSp>
        <p:nvGrpSpPr>
          <p:cNvPr id="17" name="Group 16"/>
          <p:cNvGrpSpPr/>
          <p:nvPr/>
        </p:nvGrpSpPr>
        <p:grpSpPr>
          <a:xfrm>
            <a:off x="8785113" y="1985488"/>
            <a:ext cx="2949236" cy="1911408"/>
            <a:chOff x="-199039" y="2403809"/>
            <a:chExt cx="2211927" cy="1433556"/>
          </a:xfrm>
        </p:grpSpPr>
        <p:sp>
          <p:nvSpPr>
            <p:cNvPr id="21" name="TextBox 20"/>
            <p:cNvSpPr txBox="1"/>
            <p:nvPr/>
          </p:nvSpPr>
          <p:spPr>
            <a:xfrm>
              <a:off x="149336" y="2403809"/>
              <a:ext cx="1863552" cy="553998"/>
            </a:xfrm>
            <a:prstGeom prst="rect">
              <a:avLst/>
            </a:prstGeom>
            <a:noFill/>
          </p:spPr>
          <p:txBody>
            <a:bodyPr wrap="square" rtlCol="0">
              <a:spAutoFit/>
            </a:bodyPr>
            <a:lstStyle/>
            <a:p>
              <a:r>
                <a:rPr lang="en-ZA" sz="1400" dirty="0">
                  <a:solidFill>
                    <a:schemeClr val="accent5">
                      <a:lumMod val="50000"/>
                    </a:schemeClr>
                  </a:solidFill>
                </a:rPr>
                <a:t>Design custom reports using industry standard tools, like Excel </a:t>
              </a:r>
              <a:r>
                <a:rPr lang="en-ZA" sz="1400" dirty="0" err="1">
                  <a:solidFill>
                    <a:schemeClr val="accent5">
                      <a:lumMod val="50000"/>
                    </a:schemeClr>
                  </a:solidFill>
                </a:rPr>
                <a:t>PowerView</a:t>
              </a:r>
              <a:r>
                <a:rPr lang="en-ZA" sz="1400" dirty="0">
                  <a:solidFill>
                    <a:schemeClr val="accent5">
                      <a:lumMod val="50000"/>
                    </a:schemeClr>
                  </a:solidFill>
                </a:rPr>
                <a:t> and SSRS</a:t>
              </a:r>
            </a:p>
          </p:txBody>
        </p:sp>
        <p:cxnSp>
          <p:nvCxnSpPr>
            <p:cNvPr id="22" name="Elbow Connector 21"/>
            <p:cNvCxnSpPr>
              <a:stCxn id="21" idx="1"/>
            </p:cNvCxnSpPr>
            <p:nvPr/>
          </p:nvCxnSpPr>
          <p:spPr>
            <a:xfrm rot="10800000" flipV="1">
              <a:off x="-199039" y="2680808"/>
              <a:ext cx="348375" cy="1156557"/>
            </a:xfrm>
            <a:prstGeom prst="bentConnector2">
              <a:avLst/>
            </a:prstGeom>
            <a:ln w="31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686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nodeType="withEffect">
                                  <p:stCondLst>
                                    <p:cond delay="0"/>
                                  </p:stCondLst>
                                  <p:childTnLst>
                                    <p:animMotion origin="layout" path="M 4.72222E-6 4.82578E-6 L 0.08871 -0.10978 " pathEditMode="relative" rAng="0" ptsTypes="AA">
                                      <p:cBhvr>
                                        <p:cTn id="9" dur="500" fill="hold"/>
                                        <p:tgtEl>
                                          <p:spTgt spid="2"/>
                                        </p:tgtEl>
                                        <p:attrNameLst>
                                          <p:attrName>ppt_x</p:attrName>
                                          <p:attrName>ppt_y</p:attrName>
                                        </p:attrNameLst>
                                      </p:cBhvr>
                                      <p:rCtr x="4427" y="-5489"/>
                                    </p:animMotion>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63" presetClass="path" presetSubtype="0" accel="50000" decel="50000" fill="hold" nodeType="withEffect">
                                  <p:stCondLst>
                                    <p:cond delay="0"/>
                                  </p:stCondLst>
                                  <p:childTnLst>
                                    <p:animMotion origin="layout" path="M 4.44444E-6 -4.87195E-6 L 0.00156 -0.04257 " pathEditMode="relative" rAng="0" ptsTypes="AA">
                                      <p:cBhvr>
                                        <p:cTn id="20" dur="500" fill="hold"/>
                                        <p:tgtEl>
                                          <p:spTgt spid="3"/>
                                        </p:tgtEl>
                                        <p:attrNameLst>
                                          <p:attrName>ppt_x</p:attrName>
                                          <p:attrName>ppt_y</p:attrName>
                                        </p:attrNameLst>
                                      </p:cBhvr>
                                      <p:rCtr x="69" y="-2129"/>
                                    </p:animMotion>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64" presetClass="path" presetSubtype="0" accel="50000" decel="50000" fill="hold" nodeType="withEffect">
                                  <p:stCondLst>
                                    <p:cond delay="0"/>
                                  </p:stCondLst>
                                  <p:childTnLst>
                                    <p:animMotion origin="layout" path="M -3.05556E-6 -1.45326E-6 L 0.07952 -0.112 " pathEditMode="relative" rAng="0" ptsTypes="AA">
                                      <p:cBhvr>
                                        <p:cTn id="31" dur="500" fill="hold"/>
                                        <p:tgtEl>
                                          <p:spTgt spid="31"/>
                                        </p:tgtEl>
                                        <p:attrNameLst>
                                          <p:attrName>ppt_x</p:attrName>
                                          <p:attrName>ppt_y</p:attrName>
                                        </p:attrNameLst>
                                      </p:cBhvr>
                                      <p:rCtr x="3976" y="-5616"/>
                                    </p:animMotion>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64" presetClass="path" presetSubtype="0" accel="50000" decel="50000" fill="hold" nodeType="withEffect">
                                  <p:stCondLst>
                                    <p:cond delay="0"/>
                                  </p:stCondLst>
                                  <p:childTnLst>
                                    <p:animMotion origin="layout" path="M 1.11111E-6 -4.43073E-6 L 1.11111E-6 -0.2166 " pathEditMode="relative" rAng="0" ptsTypes="AA">
                                      <p:cBhvr>
                                        <p:cTn id="42" dur="500" fill="hold"/>
                                        <p:tgtEl>
                                          <p:spTgt spid="4"/>
                                        </p:tgtEl>
                                        <p:attrNameLst>
                                          <p:attrName>ppt_x</p:attrName>
                                          <p:attrName>ppt_y</p:attrName>
                                        </p:attrNameLst>
                                      </p:cBhvr>
                                      <p:rCtr x="0" y="-10830"/>
                                    </p:animMotion>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right)">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¡Acción!</a:t>
            </a:r>
            <a:endParaRPr lang="es-E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58" y="273132"/>
            <a:ext cx="13083744" cy="6276109"/>
          </a:xfrm>
          <a:prstGeom prst="rect">
            <a:avLst/>
          </a:prstGeom>
        </p:spPr>
      </p:pic>
    </p:spTree>
    <p:extLst>
      <p:ext uri="{BB962C8B-B14F-4D97-AF65-F5344CB8AC3E}">
        <p14:creationId xmlns:p14="http://schemas.microsoft.com/office/powerpoint/2010/main" val="79632021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Mois</a:t>
            </a:r>
            <a:r>
              <a:rPr lang="es-ES" dirty="0" smtClean="0"/>
              <a:t>é</a:t>
            </a:r>
            <a:r>
              <a:rPr lang="en-US" dirty="0" smtClean="0"/>
              <a:t>s Tavira</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K2</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moituit</a:t>
            </a:r>
            <a:endParaRPr lang="es-ES" dirty="0"/>
          </a:p>
        </p:txBody>
      </p:sp>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062" y="4014686"/>
            <a:ext cx="1320016" cy="698831"/>
          </a:xfrm>
          <a:prstGeom prst="rect">
            <a:avLst/>
          </a:prstGeom>
        </p:spPr>
      </p:pic>
      <p:sp>
        <p:nvSpPr>
          <p:cNvPr id="21" name="Marcador de texto 20"/>
          <p:cNvSpPr>
            <a:spLocks noGrp="1"/>
          </p:cNvSpPr>
          <p:nvPr>
            <p:ph type="body" sz="quarter" idx="12"/>
          </p:nvPr>
        </p:nvSpPr>
        <p:spPr/>
        <p:txBody>
          <a:bodyPr>
            <a:normAutofit fontScale="92500" lnSpcReduction="10000"/>
          </a:bodyPr>
          <a:lstStyle/>
          <a:p>
            <a:r>
              <a:rPr lang="en-US" dirty="0" smtClean="0"/>
              <a:t>Senior Technical Specialist</a:t>
            </a:r>
            <a:endParaRPr lang="es-ES" dirty="0"/>
          </a:p>
        </p:txBody>
      </p:sp>
      <p:sp>
        <p:nvSpPr>
          <p:cNvPr id="3" name="Text Placeholder 2"/>
          <p:cNvSpPr>
            <a:spLocks noGrp="1"/>
          </p:cNvSpPr>
          <p:nvPr>
            <p:ph type="body" sz="quarter" idx="13"/>
          </p:nvPr>
        </p:nvSpPr>
        <p:spPr/>
        <p:txBody>
          <a:bodyPr>
            <a:normAutofit fontScale="92500" lnSpcReduction="10000"/>
          </a:bodyPr>
          <a:lstStyle/>
          <a:p>
            <a:endParaRPr lang="en-GB"/>
          </a:p>
        </p:txBody>
      </p:sp>
      <p:sp>
        <p:nvSpPr>
          <p:cNvPr id="4" name="Text Placeholder 3"/>
          <p:cNvSpPr>
            <a:spLocks noGrp="1"/>
          </p:cNvSpPr>
          <p:nvPr>
            <p:ph type="body" sz="quarter" idx="16"/>
          </p:nvPr>
        </p:nvSpPr>
        <p:spPr/>
        <p:txBody>
          <a:bodyPr>
            <a:normAutofit fontScale="92500" lnSpcReduction="10000"/>
          </a:bodyPr>
          <a:lstStyle/>
          <a:p>
            <a:endParaRPr lang="en-GB"/>
          </a:p>
        </p:txBody>
      </p:sp>
      <p:sp>
        <p:nvSpPr>
          <p:cNvPr id="5" name="Text Placeholder 4"/>
          <p:cNvSpPr>
            <a:spLocks noGrp="1"/>
          </p:cNvSpPr>
          <p:nvPr>
            <p:ph type="body" sz="quarter" idx="15"/>
          </p:nvPr>
        </p:nvSpPr>
        <p:spPr/>
        <p:txBody>
          <a:bodyPr>
            <a:normAutofit fontScale="92500" lnSpcReduction="10000"/>
          </a:bodyPr>
          <a:lstStyle/>
          <a:p>
            <a:r>
              <a:rPr lang="es-ES" dirty="0" smtClean="0"/>
              <a:t>http://ww.k2.com</a:t>
            </a:r>
            <a:endParaRPr lang="en-GB" dirty="0"/>
          </a:p>
        </p:txBody>
      </p:sp>
      <p:pic>
        <p:nvPicPr>
          <p:cNvPr id="9" name="Picture Placeholder 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860" r="10860"/>
          <a:stretch>
            <a:fillRect/>
          </a:stretch>
        </p:blipFill>
        <p:spPr/>
      </p:pic>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80" y="-13285"/>
            <a:ext cx="7647834" cy="6871285"/>
          </a:xfrm>
          <a:prstGeom prst="rect">
            <a:avLst/>
          </a:prstGeom>
        </p:spPr>
      </p:pic>
    </p:spTree>
    <p:extLst>
      <p:ext uri="{BB962C8B-B14F-4D97-AF65-F5344CB8AC3E}">
        <p14:creationId xmlns:p14="http://schemas.microsoft.com/office/powerpoint/2010/main" val="10075032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s-ES" dirty="0" smtClean="0"/>
              <a:t>Demo 1: Una aplicación conectada</a:t>
            </a:r>
            <a:endParaRPr lang="es-ES" dirty="0"/>
          </a:p>
        </p:txBody>
      </p:sp>
    </p:spTree>
    <p:extLst>
      <p:ext uri="{BB962C8B-B14F-4D97-AF65-F5344CB8AC3E}">
        <p14:creationId xmlns:p14="http://schemas.microsoft.com/office/powerpoint/2010/main" val="24693999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2: Office 365 Apps</a:t>
            </a:r>
            <a:endParaRPr lang="es-ES" dirty="0"/>
          </a:p>
        </p:txBody>
      </p:sp>
    </p:spTree>
    <p:extLst>
      <p:ext uri="{BB962C8B-B14F-4D97-AF65-F5344CB8AC3E}">
        <p14:creationId xmlns:p14="http://schemas.microsoft.com/office/powerpoint/2010/main" val="24834574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3: El </a:t>
            </a:r>
            <a:r>
              <a:rPr lang="en-US" dirty="0" err="1" smtClean="0"/>
              <a:t>reto</a:t>
            </a:r>
            <a:r>
              <a:rPr lang="en-US" dirty="0" smtClean="0"/>
              <a:t> de los 5 min.</a:t>
            </a:r>
            <a:endParaRPr lang="es-ES" dirty="0"/>
          </a:p>
        </p:txBody>
      </p:sp>
    </p:spTree>
    <p:extLst>
      <p:ext uri="{BB962C8B-B14F-4D97-AF65-F5344CB8AC3E}">
        <p14:creationId xmlns:p14="http://schemas.microsoft.com/office/powerpoint/2010/main" val="30074136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¿Preguntas?</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¿Y ahora qué?</a:t>
            </a:r>
            <a:endParaRPr lang="en-GB" dirty="0"/>
          </a:p>
        </p:txBody>
      </p:sp>
      <p:sp>
        <p:nvSpPr>
          <p:cNvPr id="5" name="TextBox 4"/>
          <p:cNvSpPr txBox="1"/>
          <p:nvPr/>
        </p:nvSpPr>
        <p:spPr>
          <a:xfrm>
            <a:off x="6116320" y="121920"/>
            <a:ext cx="5984240" cy="6863417"/>
          </a:xfrm>
          <a:prstGeom prst="rect">
            <a:avLst/>
          </a:prstGeom>
          <a:noFill/>
        </p:spPr>
        <p:txBody>
          <a:bodyPr wrap="square" rtlCol="0">
            <a:spAutoFit/>
          </a:bodyPr>
          <a:lstStyle/>
          <a:p>
            <a:r>
              <a:rPr lang="es-ES" sz="4000" dirty="0" smtClean="0"/>
              <a:t>Pásate por nuestro stand, pide más información y llévate algún regalo</a:t>
            </a:r>
          </a:p>
          <a:p>
            <a:endParaRPr lang="es-ES" sz="4000" dirty="0" smtClean="0"/>
          </a:p>
          <a:p>
            <a:endParaRPr lang="es-ES" sz="4000" dirty="0"/>
          </a:p>
          <a:p>
            <a:r>
              <a:rPr lang="es-ES" sz="4000" dirty="0" smtClean="0"/>
              <a:t>Regístrate para una </a:t>
            </a:r>
            <a:r>
              <a:rPr lang="es-ES" sz="4000" dirty="0"/>
              <a:t>prueba gratuita en </a:t>
            </a:r>
            <a:r>
              <a:rPr lang="es-ES" sz="4000" dirty="0" smtClean="0">
                <a:hlinkClick r:id="rId2"/>
              </a:rPr>
              <a:t>www.appit.com</a:t>
            </a:r>
            <a:endParaRPr lang="es-ES" sz="4000" dirty="0" smtClean="0"/>
          </a:p>
          <a:p>
            <a:endParaRPr lang="es-ES" sz="4000" dirty="0" smtClean="0"/>
          </a:p>
          <a:p>
            <a:endParaRPr lang="es-ES" sz="4000" dirty="0"/>
          </a:p>
          <a:p>
            <a:r>
              <a:rPr lang="es-ES" sz="4000" dirty="0"/>
              <a:t>!</a:t>
            </a:r>
            <a:r>
              <a:rPr lang="es-ES" sz="4000" dirty="0" smtClean="0"/>
              <a:t>Busca tu próximo reto!</a:t>
            </a:r>
          </a:p>
          <a:p>
            <a:endParaRPr lang="en-GB" sz="4000" dirty="0"/>
          </a:p>
        </p:txBody>
      </p:sp>
    </p:spTree>
    <p:extLst>
      <p:ext uri="{BB962C8B-B14F-4D97-AF65-F5344CB8AC3E}">
        <p14:creationId xmlns:p14="http://schemas.microsoft.com/office/powerpoint/2010/main" val="341936366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Gracias</a:t>
            </a:r>
            <a:endParaRPr lang="es-E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1102" y="2459337"/>
            <a:ext cx="2913538" cy="1939324"/>
          </a:xfrm>
          <a:prstGeom prst="rect">
            <a:avLst/>
          </a:prstGeom>
        </p:spPr>
      </p:pic>
    </p:spTree>
    <p:extLst>
      <p:ext uri="{BB962C8B-B14F-4D97-AF65-F5344CB8AC3E}">
        <p14:creationId xmlns:p14="http://schemas.microsoft.com/office/powerpoint/2010/main" val="11086437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Mois</a:t>
            </a:r>
            <a:r>
              <a:rPr lang="es-ES" dirty="0" smtClean="0"/>
              <a:t>é</a:t>
            </a:r>
            <a:r>
              <a:rPr lang="en-US" dirty="0" smtClean="0"/>
              <a:t>s Tavira</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K2</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moituit</a:t>
            </a:r>
            <a:endParaRPr lang="es-ES" dirty="0"/>
          </a:p>
        </p:txBody>
      </p:sp>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062" y="4014686"/>
            <a:ext cx="1320016" cy="698831"/>
          </a:xfrm>
          <a:prstGeom prst="rect">
            <a:avLst/>
          </a:prstGeom>
        </p:spPr>
      </p:pic>
      <p:sp>
        <p:nvSpPr>
          <p:cNvPr id="21" name="Marcador de texto 20"/>
          <p:cNvSpPr>
            <a:spLocks noGrp="1"/>
          </p:cNvSpPr>
          <p:nvPr>
            <p:ph type="body" sz="quarter" idx="12"/>
          </p:nvPr>
        </p:nvSpPr>
        <p:spPr/>
        <p:txBody>
          <a:bodyPr>
            <a:normAutofit fontScale="92500" lnSpcReduction="10000"/>
          </a:bodyPr>
          <a:lstStyle/>
          <a:p>
            <a:r>
              <a:rPr lang="en-US" dirty="0" smtClean="0"/>
              <a:t>Senior Technical Specialist</a:t>
            </a:r>
            <a:endParaRPr lang="es-ES" dirty="0"/>
          </a:p>
        </p:txBody>
      </p:sp>
      <p:sp>
        <p:nvSpPr>
          <p:cNvPr id="3" name="Text Placeholder 2"/>
          <p:cNvSpPr>
            <a:spLocks noGrp="1"/>
          </p:cNvSpPr>
          <p:nvPr>
            <p:ph type="body" sz="quarter" idx="13"/>
          </p:nvPr>
        </p:nvSpPr>
        <p:spPr/>
        <p:txBody>
          <a:bodyPr>
            <a:normAutofit fontScale="92500" lnSpcReduction="10000"/>
          </a:bodyPr>
          <a:lstStyle/>
          <a:p>
            <a:endParaRPr lang="en-GB"/>
          </a:p>
        </p:txBody>
      </p:sp>
      <p:sp>
        <p:nvSpPr>
          <p:cNvPr id="4" name="Text Placeholder 3"/>
          <p:cNvSpPr>
            <a:spLocks noGrp="1"/>
          </p:cNvSpPr>
          <p:nvPr>
            <p:ph type="body" sz="quarter" idx="16"/>
          </p:nvPr>
        </p:nvSpPr>
        <p:spPr/>
        <p:txBody>
          <a:bodyPr>
            <a:normAutofit fontScale="92500" lnSpcReduction="10000"/>
          </a:bodyPr>
          <a:lstStyle/>
          <a:p>
            <a:endParaRPr lang="en-GB"/>
          </a:p>
        </p:txBody>
      </p:sp>
      <p:sp>
        <p:nvSpPr>
          <p:cNvPr id="5" name="Text Placeholder 4"/>
          <p:cNvSpPr>
            <a:spLocks noGrp="1"/>
          </p:cNvSpPr>
          <p:nvPr>
            <p:ph type="body" sz="quarter" idx="15"/>
          </p:nvPr>
        </p:nvSpPr>
        <p:spPr/>
        <p:txBody>
          <a:bodyPr>
            <a:normAutofit fontScale="92500" lnSpcReduction="10000"/>
          </a:bodyPr>
          <a:lstStyle/>
          <a:p>
            <a:r>
              <a:rPr lang="es-ES" dirty="0" smtClean="0"/>
              <a:t>http://ww.k2.com</a:t>
            </a:r>
            <a:endParaRPr lang="en-GB" dirty="0"/>
          </a:p>
        </p:txBody>
      </p:sp>
      <p:pic>
        <p:nvPicPr>
          <p:cNvPr id="9" name="Picture Placeholder 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860" r="10860"/>
          <a:stretch>
            <a:fillRect/>
          </a:stretch>
        </p:blipFill>
        <p:spPr/>
      </p:pic>
    </p:spTree>
    <p:extLst>
      <p:ext uri="{BB962C8B-B14F-4D97-AF65-F5344CB8AC3E}">
        <p14:creationId xmlns:p14="http://schemas.microsoft.com/office/powerpoint/2010/main" val="347900522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51663" y="2326699"/>
            <a:ext cx="10515600" cy="2078914"/>
          </a:xfrm>
        </p:spPr>
        <p:txBody>
          <a:bodyPr/>
          <a:lstStyle/>
          <a:p>
            <a:r>
              <a:rPr lang="es-ES" b="1" dirty="0"/>
              <a:t>Conviértete en el héroe de la productividad de tu </a:t>
            </a:r>
            <a:r>
              <a:rPr lang="es-ES" b="1" dirty="0" smtClean="0"/>
              <a:t>empresa:</a:t>
            </a:r>
            <a:r>
              <a:rPr lang="es-ES" dirty="0" smtClean="0"/>
              <a:t/>
            </a:r>
            <a:br>
              <a:rPr lang="es-ES" dirty="0" smtClean="0"/>
            </a:br>
            <a:r>
              <a:rPr lang="es-ES" dirty="0" smtClean="0"/>
              <a:t/>
            </a:r>
            <a:br>
              <a:rPr lang="es-ES" dirty="0" smtClean="0"/>
            </a:br>
            <a:r>
              <a:rPr lang="es-ES" sz="4400" dirty="0" smtClean="0"/>
              <a:t>Construye </a:t>
            </a:r>
            <a:r>
              <a:rPr lang="es-ES" sz="4400" dirty="0"/>
              <a:t>apps híbridas con SharePoint 2013 y Office </a:t>
            </a:r>
            <a:r>
              <a:rPr lang="es-ES" sz="4400" dirty="0" smtClean="0"/>
              <a:t>365</a:t>
            </a:r>
            <a:endParaRPr lang="es-ES" sz="4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68912" y="4697276"/>
            <a:ext cx="2913538" cy="1939324"/>
          </a:xfrm>
          <a:prstGeom prst="rect">
            <a:avLst/>
          </a:prstGeom>
        </p:spPr>
      </p:pic>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230188"/>
            <a:ext cx="10533063" cy="908050"/>
          </a:xfrm>
        </p:spPr>
        <p:txBody>
          <a:bodyPr/>
          <a:lstStyle/>
          <a:p>
            <a:pPr marL="0" indent="0">
              <a:buNone/>
            </a:pPr>
            <a:r>
              <a:rPr lang="en-GB" b="1" dirty="0" err="1" smtClean="0">
                <a:solidFill>
                  <a:schemeClr val="bg1">
                    <a:lumMod val="95000"/>
                  </a:schemeClr>
                </a:solidFill>
              </a:rPr>
              <a:t>Sobre</a:t>
            </a:r>
            <a:r>
              <a:rPr lang="en-GB" b="1" dirty="0" smtClean="0">
                <a:solidFill>
                  <a:schemeClr val="bg1">
                    <a:lumMod val="95000"/>
                  </a:schemeClr>
                </a:solidFill>
              </a:rPr>
              <a:t> mi</a:t>
            </a:r>
            <a:endParaRPr lang="en-GB" b="1" dirty="0">
              <a:solidFill>
                <a:schemeClr val="bg1">
                  <a:lumMod val="95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3130" y="684374"/>
            <a:ext cx="1037399" cy="68966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569" y="1973046"/>
            <a:ext cx="450236" cy="366039"/>
          </a:xfrm>
          <a:prstGeom prst="rect">
            <a:avLst/>
          </a:prstGeom>
        </p:spPr>
      </p:pic>
      <p:pic>
        <p:nvPicPr>
          <p:cNvPr id="13" name="Picture 1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3369" y="4488774"/>
            <a:ext cx="5422470" cy="3592386"/>
          </a:xfrm>
          <a:prstGeom prst="rect">
            <a:avLst/>
          </a:prstGeom>
        </p:spPr>
      </p:pic>
      <p:sp>
        <p:nvSpPr>
          <p:cNvPr id="8" name="TextBox 7"/>
          <p:cNvSpPr txBox="1"/>
          <p:nvPr/>
        </p:nvSpPr>
        <p:spPr>
          <a:xfrm>
            <a:off x="1100382" y="1973046"/>
            <a:ext cx="1736813" cy="508284"/>
          </a:xfrm>
          <a:prstGeom prst="rect">
            <a:avLst/>
          </a:prstGeom>
        </p:spPr>
        <p:txBody>
          <a:bodyPr vert="horz" wrap="square" lIns="0" tIns="0" rIns="0" bIns="0" rtlCol="0" anchor="t">
            <a:noAutofit/>
          </a:bodyPr>
          <a:lstStyle>
            <a:lvl1pPr defTabSz="685978" eaLnBrk="1" latinLnBrk="0" hangingPunct="1">
              <a:lnSpc>
                <a:spcPct val="90000"/>
              </a:lnSpc>
              <a:buNone/>
              <a:defRPr lang="en-US" sz="4052" b="0" cap="none" spc="-75" baseline="0">
                <a:ln w="3175">
                  <a:noFill/>
                </a:ln>
                <a:gradFill>
                  <a:gsLst>
                    <a:gs pos="1250">
                      <a:schemeClr val="tx2"/>
                    </a:gs>
                    <a:gs pos="100000">
                      <a:schemeClr val="tx2"/>
                    </a:gs>
                  </a:gsLst>
                  <a:lin ang="5400000" scaled="0"/>
                </a:gradFill>
                <a:effectLst/>
                <a:latin typeface="+mj-lt"/>
                <a:cs typeface="Arial" charset="0"/>
              </a:defRPr>
            </a:lvl1pPr>
          </a:lstStyle>
          <a:p>
            <a:r>
              <a:rPr lang="en-GB" sz="2667" dirty="0">
                <a:solidFill>
                  <a:schemeClr val="bg1">
                    <a:lumMod val="95000"/>
                  </a:schemeClr>
                </a:solidFill>
              </a:rPr>
              <a:t>@</a:t>
            </a:r>
            <a:r>
              <a:rPr lang="en-GB" sz="2667" dirty="0" err="1">
                <a:solidFill>
                  <a:schemeClr val="bg1">
                    <a:lumMod val="95000"/>
                  </a:schemeClr>
                </a:solidFill>
              </a:rPr>
              <a:t>Moituit</a:t>
            </a:r>
            <a:endParaRPr lang="en-GB" sz="2667" dirty="0">
              <a:solidFill>
                <a:schemeClr val="bg1">
                  <a:lumMod val="95000"/>
                </a:schemeClr>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7486" y="1451230"/>
            <a:ext cx="4479244" cy="518343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1101" y="2615088"/>
            <a:ext cx="3756688" cy="3671457"/>
          </a:xfrm>
          <a:prstGeom prst="rect">
            <a:avLst/>
          </a:prstGeom>
        </p:spPr>
      </p:pic>
      <p:pic>
        <p:nvPicPr>
          <p:cNvPr id="5" name="Picture 4"/>
          <p:cNvPicPr>
            <a:picLocks noChangeAspect="1"/>
          </p:cNvPicPr>
          <p:nvPr/>
        </p:nvPicPr>
        <p:blipFill>
          <a:blip r:embed="rId8"/>
          <a:stretch>
            <a:fillRect/>
          </a:stretch>
        </p:blipFill>
        <p:spPr>
          <a:xfrm>
            <a:off x="6835948" y="1138238"/>
            <a:ext cx="5124219" cy="4253101"/>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47181" y="684213"/>
            <a:ext cx="1193800" cy="66852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99101" y="684213"/>
            <a:ext cx="1180063" cy="666735"/>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8136" y="3145682"/>
            <a:ext cx="1326296" cy="884197"/>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9857" y="4346529"/>
            <a:ext cx="1388857" cy="786202"/>
          </a:xfrm>
          <a:prstGeom prst="rect">
            <a:avLst/>
          </a:prstGeom>
        </p:spPr>
      </p:pic>
    </p:spTree>
    <p:extLst>
      <p:ext uri="{BB962C8B-B14F-4D97-AF65-F5344CB8AC3E}">
        <p14:creationId xmlns:p14="http://schemas.microsoft.com/office/powerpoint/2010/main" val="3102689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S" dirty="0" smtClean="0"/>
              <a:t>¿Quieres ser un héroe?</a:t>
            </a:r>
            <a:endParaRPr lang="es-ES" dirty="0"/>
          </a:p>
        </p:txBody>
      </p:sp>
      <p:pic>
        <p:nvPicPr>
          <p:cNvPr id="5" name="Marcador de posición de imagen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2001120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5" y="880947"/>
            <a:ext cx="5929745" cy="5096106"/>
          </a:xfrm>
        </p:spPr>
        <p:txBody>
          <a:bodyPr/>
          <a:lstStyle/>
          <a:p>
            <a:pPr algn="ctr"/>
            <a:r>
              <a:rPr lang="es-ES" sz="4000" b="1" dirty="0" smtClean="0">
                <a:solidFill>
                  <a:schemeClr val="bg1">
                    <a:lumMod val="95000"/>
                  </a:schemeClr>
                </a:solidFill>
                <a:effectLst>
                  <a:outerShdw blurRad="38100" dist="38100" dir="2700000" algn="tl">
                    <a:srgbClr val="000000">
                      <a:alpha val="43137"/>
                    </a:srgbClr>
                  </a:outerShdw>
                </a:effectLst>
              </a:rPr>
              <a:t>¿Qué héroe quieres ser?</a:t>
            </a:r>
            <a:br>
              <a:rPr lang="es-ES" sz="4000" b="1" dirty="0" smtClean="0">
                <a:solidFill>
                  <a:schemeClr val="bg1">
                    <a:lumMod val="95000"/>
                  </a:schemeClr>
                </a:solidFill>
                <a:effectLst>
                  <a:outerShdw blurRad="38100" dist="38100" dir="2700000" algn="tl">
                    <a:srgbClr val="000000">
                      <a:alpha val="43137"/>
                    </a:srgbClr>
                  </a:outerShdw>
                </a:effectLst>
              </a:rPr>
            </a:br>
            <a:r>
              <a:rPr lang="es-ES" sz="4000" b="1" dirty="0" smtClean="0">
                <a:solidFill>
                  <a:schemeClr val="bg1">
                    <a:lumMod val="95000"/>
                  </a:schemeClr>
                </a:solidFill>
                <a:effectLst>
                  <a:outerShdw blurRad="38100" dist="38100" dir="2700000" algn="tl">
                    <a:srgbClr val="000000">
                      <a:alpha val="43137"/>
                    </a:srgbClr>
                  </a:outerShdw>
                </a:effectLst>
              </a:rPr>
              <a:t/>
            </a:r>
            <a:br>
              <a:rPr lang="es-ES" sz="4000" b="1" dirty="0" smtClean="0">
                <a:solidFill>
                  <a:schemeClr val="bg1">
                    <a:lumMod val="95000"/>
                  </a:schemeClr>
                </a:solidFill>
                <a:effectLst>
                  <a:outerShdw blurRad="38100" dist="38100" dir="2700000" algn="tl">
                    <a:srgbClr val="000000">
                      <a:alpha val="43137"/>
                    </a:srgbClr>
                  </a:outerShdw>
                </a:effectLst>
              </a:rPr>
            </a:br>
            <a:r>
              <a:rPr lang="es-ES" sz="4000" b="1" dirty="0" smtClean="0">
                <a:solidFill>
                  <a:schemeClr val="bg1">
                    <a:lumMod val="95000"/>
                  </a:schemeClr>
                </a:solidFill>
                <a:effectLst>
                  <a:outerShdw blurRad="38100" dist="38100" dir="2700000" algn="tl">
                    <a:srgbClr val="000000">
                      <a:alpha val="43137"/>
                    </a:srgbClr>
                  </a:outerShdw>
                </a:effectLst>
              </a:rPr>
              <a:t>http://tinyurl.com/Heroes</a:t>
            </a:r>
            <a:endParaRPr lang="es-ES" sz="4000" b="1" dirty="0">
              <a:solidFill>
                <a:schemeClr val="bg1">
                  <a:lumMod val="95000"/>
                </a:schemeClr>
              </a:solidFill>
              <a:effectLst>
                <a:outerShdw blurRad="38100" dist="38100" dir="2700000" algn="tl">
                  <a:srgbClr val="000000">
                    <a:alpha val="43137"/>
                  </a:srgbClr>
                </a:outerShdw>
              </a:effectLst>
            </a:endParaRPr>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10390815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t>Resultados</a:t>
            </a:r>
            <a:endParaRPr lang="en-GB" dirty="0"/>
          </a:p>
        </p:txBody>
      </p:sp>
    </p:spTree>
    <p:extLst>
      <p:ext uri="{BB962C8B-B14F-4D97-AF65-F5344CB8AC3E}">
        <p14:creationId xmlns:p14="http://schemas.microsoft.com/office/powerpoint/2010/main" val="429080803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Los tres pasos para ser un héroe</a:t>
            </a:r>
            <a:endParaRPr lang="en-GB" dirty="0"/>
          </a:p>
        </p:txBody>
      </p:sp>
      <p:sp>
        <p:nvSpPr>
          <p:cNvPr id="7" name="TextBox 6"/>
          <p:cNvSpPr txBox="1"/>
          <p:nvPr/>
        </p:nvSpPr>
        <p:spPr>
          <a:xfrm>
            <a:off x="6115792" y="118753"/>
            <a:ext cx="6076208" cy="6507678"/>
          </a:xfrm>
          <a:prstGeom prst="rect">
            <a:avLst/>
          </a:prstGeom>
        </p:spPr>
        <p:txBody>
          <a:bodyPr vert="horz" lIns="91440" tIns="45720" rIns="91440" bIns="45720" rtlCol="0" anchor="ctr">
            <a:normAutofit/>
          </a:bodyPr>
          <a:lstStyle>
            <a:lvl1pPr>
              <a:lnSpc>
                <a:spcPct val="90000"/>
              </a:lnSpc>
              <a:spcBef>
                <a:spcPct val="0"/>
              </a:spcBef>
              <a:buNone/>
              <a:defRPr sz="4400">
                <a:solidFill>
                  <a:srgbClr val="0072C5"/>
                </a:solidFill>
                <a:latin typeface="Segoe UI Light" panose="020B0502040204020203" pitchFamily="34" charset="0"/>
                <a:ea typeface="+mj-ea"/>
                <a:cs typeface="Segoe UI Light" panose="020B0502040204020203" pitchFamily="34" charset="0"/>
              </a:defRPr>
            </a:lvl1pPr>
          </a:lstStyle>
          <a:p>
            <a:pPr marL="742950" indent="-742950">
              <a:buFont typeface="+mj-lt"/>
              <a:buAutoNum type="arabicPeriod"/>
            </a:pPr>
            <a:r>
              <a:rPr lang="es-ES" dirty="0" smtClean="0"/>
              <a:t>Dile </a:t>
            </a:r>
            <a:r>
              <a:rPr lang="es-ES" dirty="0"/>
              <a:t>“Yes, </a:t>
            </a:r>
            <a:r>
              <a:rPr lang="es-ES" dirty="0" err="1"/>
              <a:t>we</a:t>
            </a:r>
            <a:r>
              <a:rPr lang="es-ES" dirty="0"/>
              <a:t> can!” a  tu jefe</a:t>
            </a:r>
          </a:p>
          <a:p>
            <a:pPr marL="742950" indent="-742950">
              <a:buFont typeface="+mj-lt"/>
              <a:buAutoNum type="arabicPeriod"/>
            </a:pPr>
            <a:endParaRPr lang="es-ES" dirty="0"/>
          </a:p>
          <a:p>
            <a:pPr marL="742950" indent="-742950">
              <a:buFont typeface="+mj-lt"/>
              <a:buAutoNum type="arabicPeriod"/>
            </a:pPr>
            <a:r>
              <a:rPr lang="es-ES" dirty="0" smtClean="0"/>
              <a:t>Termina </a:t>
            </a:r>
            <a:r>
              <a:rPr lang="es-ES" dirty="0"/>
              <a:t>el proyecto a tiempo</a:t>
            </a:r>
          </a:p>
          <a:p>
            <a:pPr marL="742950" indent="-742950">
              <a:buFont typeface="+mj-lt"/>
              <a:buAutoNum type="arabicPeriod"/>
            </a:pPr>
            <a:endParaRPr lang="es-ES" dirty="0"/>
          </a:p>
          <a:p>
            <a:pPr marL="742950" indent="-742950">
              <a:buFont typeface="+mj-lt"/>
              <a:buAutoNum type="arabicPeriod"/>
            </a:pPr>
            <a:r>
              <a:rPr lang="es-ES" dirty="0"/>
              <a:t> </a:t>
            </a:r>
            <a:r>
              <a:rPr lang="es-ES" dirty="0" smtClean="0"/>
              <a:t>Haz </a:t>
            </a:r>
            <a:r>
              <a:rPr lang="es-ES" dirty="0"/>
              <a:t>que cosas complicadas parezcan sencillas</a:t>
            </a:r>
            <a:endParaRPr lang="en-GB" dirty="0"/>
          </a:p>
        </p:txBody>
      </p:sp>
    </p:spTree>
    <p:extLst>
      <p:ext uri="{BB962C8B-B14F-4D97-AF65-F5344CB8AC3E}">
        <p14:creationId xmlns:p14="http://schemas.microsoft.com/office/powerpoint/2010/main" val="30594115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TotalTime>
  <Words>940</Words>
  <Application>Microsoft Office PowerPoint</Application>
  <PresentationFormat>Widescreen</PresentationFormat>
  <Paragraphs>167</Paragraphs>
  <Slides>38</Slides>
  <Notes>10</Notes>
  <HiddenSlides>1</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Wingdings</vt:lpstr>
      <vt:lpstr>Rabiohead</vt:lpstr>
      <vt:lpstr>Arial</vt:lpstr>
      <vt:lpstr>Helvetica</vt:lpstr>
      <vt:lpstr>Segoe UI Light</vt:lpstr>
      <vt:lpstr>Calibri Light</vt:lpstr>
      <vt:lpstr>Segoe UI </vt:lpstr>
      <vt:lpstr>Segoe</vt:lpstr>
      <vt:lpstr>Calibri</vt:lpstr>
      <vt:lpstr>Tema de Office</vt:lpstr>
      <vt:lpstr>PowerPoint Presentation</vt:lpstr>
      <vt:lpstr>PowerPoint Presentation</vt:lpstr>
      <vt:lpstr>Moisés Tavira</vt:lpstr>
      <vt:lpstr>Conviértete en el héroe de la productividad de tu empresa:  Construye apps híbridas con SharePoint 2013 y Office 365</vt:lpstr>
      <vt:lpstr>PowerPoint Presentation</vt:lpstr>
      <vt:lpstr>¿Quieres ser un héroe?</vt:lpstr>
      <vt:lpstr>¿Qué héroe quieres ser?  http://tinyurl.com/Heroes</vt:lpstr>
      <vt:lpstr>Resultados</vt:lpstr>
      <vt:lpstr>Los tres pasos para ser un héroe</vt:lpstr>
      <vt:lpstr>Y tu compañero dice…</vt:lpstr>
      <vt:lpstr>Todo superhéroe tiene un villano… o varios!</vt:lpstr>
      <vt:lpstr>¿Cómo lo hago?</vt:lpstr>
      <vt:lpstr>Te vamos a dar una ayuda…</vt:lpstr>
      <vt:lpstr>Easily bridge cloud and people</vt:lpstr>
      <vt:lpstr>¿Es eso posible?</vt:lpstr>
      <vt:lpstr>Otros héroes lo han conseguido antes</vt:lpstr>
      <vt:lpstr>PowerPoint Presentation</vt:lpstr>
      <vt:lpstr>Recluta al mejor equipo</vt:lpstr>
      <vt:lpstr>Recluta al mejor equipo</vt:lpstr>
      <vt:lpstr>Forms: Un interfaz que mola</vt:lpstr>
      <vt:lpstr>PowerPoint Presentation</vt:lpstr>
      <vt:lpstr>Workflow: Asigna tareas a los especialistas</vt:lpstr>
      <vt:lpstr>PowerPoint Presentation</vt:lpstr>
      <vt:lpstr>PowerPoint Presentation</vt:lpstr>
      <vt:lpstr>Data: Conecta hasta con la C.I.A.</vt:lpstr>
      <vt:lpstr>PowerPoint Presentation</vt:lpstr>
      <vt:lpstr>Reports: Saber pasa en cada momento</vt:lpstr>
      <vt:lpstr>PowerPoint Presentation</vt:lpstr>
      <vt:lpstr>¡Acción!</vt:lpstr>
      <vt:lpstr>PowerPoint Presentation</vt:lpstr>
      <vt:lpstr>Demo 1: Una aplicación conectada</vt:lpstr>
      <vt:lpstr>Demo 2: Office 365 Apps</vt:lpstr>
      <vt:lpstr>Demo 3: El reto de los 5 min.</vt:lpstr>
      <vt:lpstr>¿Preguntas?</vt:lpstr>
      <vt:lpstr>¿Y ahora qué?</vt:lpstr>
      <vt:lpstr>Gracias</vt:lpstr>
      <vt:lpstr>Moisés Tavira</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Moises Tavira</cp:lastModifiedBy>
  <cp:revision>94</cp:revision>
  <dcterms:created xsi:type="dcterms:W3CDTF">2013-08-20T12:49:39Z</dcterms:created>
  <dcterms:modified xsi:type="dcterms:W3CDTF">2015-06-08T19:22:31Z</dcterms:modified>
</cp:coreProperties>
</file>